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 id="2147483658" r:id="rId2"/>
    <p:sldMasterId id="2147483664" r:id="rId3"/>
  </p:sldMasterIdLst>
  <p:notesMasterIdLst>
    <p:notesMasterId r:id="rId11"/>
  </p:notesMasterIdLst>
  <p:handoutMasterIdLst>
    <p:handoutMasterId r:id="rId12"/>
  </p:handoutMasterIdLst>
  <p:sldIdLst>
    <p:sldId id="384" r:id="rId4"/>
    <p:sldId id="383" r:id="rId5"/>
    <p:sldId id="385" r:id="rId6"/>
    <p:sldId id="382" r:id="rId7"/>
    <p:sldId id="381" r:id="rId8"/>
    <p:sldId id="369" r:id="rId9"/>
    <p:sldId id="387" r:id="rId10"/>
  </p:sldIdLst>
  <p:sldSz cx="9144000" cy="6858000" type="screen4x3"/>
  <p:notesSz cx="6858000" cy="93138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mc="http://schemas.openxmlformats.org/markup-compatibility/2006" xmlns:mv="urn:schemas-microsoft-com:mac:vml" xmlns:p15="http://schemas.microsoft.com/office/powerpoint/2012/main" xmlns="">
        <p15:guide id="1" orient="horz" pos="3563">
          <p15:clr>
            <a:srgbClr val="A4A3A4"/>
          </p15:clr>
        </p15:guide>
        <p15:guide id="2" orient="horz" pos="4092">
          <p15:clr>
            <a:srgbClr val="A4A3A4"/>
          </p15:clr>
        </p15:guide>
        <p15:guide id="3" pos="386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52C"/>
    <a:srgbClr val="C0BEBC"/>
    <a:srgbClr val="B4B2B0"/>
    <a:srgbClr val="7B7875"/>
    <a:srgbClr val="95928F"/>
    <a:srgbClr val="1C75BC"/>
    <a:srgbClr val="27AAE1"/>
    <a:srgbClr val="7D7875"/>
    <a:srgbClr val="93908D"/>
    <a:srgbClr val="F0542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mc="http://schemas.openxmlformats.org/markup-compatibility/2006" xmlns:mv="urn:schemas-microsoft-com:mac:vml"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89005" autoAdjust="0"/>
  </p:normalViewPr>
  <p:slideViewPr>
    <p:cSldViewPr snapToGrid="0" snapToObjects="1" showGuides="1">
      <p:cViewPr>
        <p:scale>
          <a:sx n="100" d="100"/>
          <a:sy n="100" d="100"/>
        </p:scale>
        <p:origin x="-1932" y="-174"/>
      </p:cViewPr>
      <p:guideLst>
        <p:guide orient="horz" pos="3563"/>
        <p:guide orient="horz" pos="4092"/>
        <p:guide pos="3861"/>
      </p:guideLst>
    </p:cSldViewPr>
  </p:slid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693"/>
          </a:xfrm>
          <a:prstGeom prst="rect">
            <a:avLst/>
          </a:prstGeom>
        </p:spPr>
        <p:txBody>
          <a:bodyPr vert="horz" lIns="91440" tIns="45720" rIns="91440" bIns="45720" rtlCol="0"/>
          <a:lstStyle>
            <a:lvl1pPr algn="r">
              <a:defRPr sz="1200"/>
            </a:lvl1pPr>
          </a:lstStyle>
          <a:p>
            <a:fld id="{D43CC9EA-3238-6147-8106-039F808054E4}" type="datetimeFigureOut">
              <a:rPr lang="en-US" smtClean="0"/>
              <a:pPr/>
              <a:t>11/5/2013</a:t>
            </a:fld>
            <a:endParaRPr lang="en-US"/>
          </a:p>
        </p:txBody>
      </p:sp>
      <p:sp>
        <p:nvSpPr>
          <p:cNvPr id="4" name="Footer Placeholder 3"/>
          <p:cNvSpPr>
            <a:spLocks noGrp="1"/>
          </p:cNvSpPr>
          <p:nvPr>
            <p:ph type="ftr" sz="quarter" idx="2"/>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6553"/>
            <a:ext cx="2971800" cy="465693"/>
          </a:xfrm>
          <a:prstGeom prst="rect">
            <a:avLst/>
          </a:prstGeom>
        </p:spPr>
        <p:txBody>
          <a:bodyPr vert="horz" lIns="91440" tIns="45720" rIns="91440" bIns="45720" rtlCol="0" anchor="b"/>
          <a:lstStyle>
            <a:lvl1pPr algn="r">
              <a:defRPr sz="1200"/>
            </a:lvl1pPr>
          </a:lstStyle>
          <a:p>
            <a:fld id="{B1B3D8F1-E63D-FC41-90AC-8E5035FC0B9E}" type="slidenum">
              <a:rPr lang="en-US" smtClean="0"/>
              <a:pPr/>
              <a:t>‹#›</a:t>
            </a:fld>
            <a:endParaRPr lang="en-US"/>
          </a:p>
        </p:txBody>
      </p:sp>
    </p:spTree>
    <p:extLst>
      <p:ext uri="{BB962C8B-B14F-4D97-AF65-F5344CB8AC3E}">
        <p14:creationId xmlns:p14="http://schemas.microsoft.com/office/powerpoint/2010/main" val="5185940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2EAFAE48-0782-1841-A5CF-B323F18C0C46}" type="datetimeFigureOut">
              <a:rPr lang="en-US" smtClean="0"/>
              <a:pPr/>
              <a:t>11/5/2013</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1FEE7D08-C1C6-0E40-8600-AD4B8B0894A1}" type="slidenum">
              <a:rPr lang="en-US" smtClean="0"/>
              <a:pPr/>
              <a:t>‹#›</a:t>
            </a:fld>
            <a:endParaRPr lang="en-US"/>
          </a:p>
        </p:txBody>
      </p:sp>
    </p:spTree>
    <p:extLst>
      <p:ext uri="{BB962C8B-B14F-4D97-AF65-F5344CB8AC3E}">
        <p14:creationId xmlns:p14="http://schemas.microsoft.com/office/powerpoint/2010/main" val="320252225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0DA373-D4F0-46C3-A71D-5CC00CA37B38}" type="slidenum">
              <a:rPr lang="en-GB" smtClean="0">
                <a:solidFill>
                  <a:prstClr val="black"/>
                </a:solidFill>
              </a:rPr>
              <a:pPr/>
              <a:t>0</a:t>
            </a:fld>
            <a:endParaRPr lang="en-GB">
              <a:solidFill>
                <a:prstClr val="black"/>
              </a:solidFill>
            </a:endParaRPr>
          </a:p>
        </p:txBody>
      </p:sp>
    </p:spTree>
    <p:extLst>
      <p:ext uri="{BB962C8B-B14F-4D97-AF65-F5344CB8AC3E}">
        <p14:creationId xmlns:p14="http://schemas.microsoft.com/office/powerpoint/2010/main" val="3684619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Central Kalimantan Production - Protection Initiative is a partnership between the Climate Policy Initiative (CPI) and University of Palangka Raya (UNPAR) that supports the Government of Central Kalimantan’s vision to optimize land use and build a sustainable palm oil sector. </a:t>
            </a:r>
            <a:endParaRPr lang="de-D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de-D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Production - Protection is an innovative approach to the allocation and management of land resources. It aims to reconcile the need to achieve strong economic growth, particularly in Indonesia’s agricultural sector, while ensuring development is environmentally sustainable and protects high value ecosystems or ‘natural capital’. This approach recognizes that enforcement of environmental constraints at the cost of economic growth is unachievable. It is therefore premised upon 4 assumptions.</a:t>
            </a:r>
            <a:endParaRPr lang="de-DE" dirty="0"/>
          </a:p>
        </p:txBody>
      </p:sp>
      <p:sp>
        <p:nvSpPr>
          <p:cNvPr id="4" name="Slide Number Placeholder 3"/>
          <p:cNvSpPr>
            <a:spLocks noGrp="1"/>
          </p:cNvSpPr>
          <p:nvPr>
            <p:ph type="sldNum" sz="quarter" idx="10"/>
          </p:nvPr>
        </p:nvSpPr>
        <p:spPr/>
        <p:txBody>
          <a:bodyPr/>
          <a:lstStyle/>
          <a:p>
            <a:fld id="{1FEE7D08-C1C6-0E40-8600-AD4B8B0894A1}" type="slidenum">
              <a:rPr lang="en-US" smtClean="0"/>
              <a:pPr/>
              <a:t>1</a:t>
            </a:fld>
            <a:endParaRPr lang="en-US"/>
          </a:p>
        </p:txBody>
      </p:sp>
    </p:spTree>
    <p:extLst>
      <p:ext uri="{BB962C8B-B14F-4D97-AF65-F5344CB8AC3E}">
        <p14:creationId xmlns:p14="http://schemas.microsoft.com/office/powerpoint/2010/main" val="1916910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Outputs for 2013</a:t>
            </a:r>
          </a:p>
          <a:p>
            <a:endParaRPr lang="en-US" sz="1200" u="sng"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Provincial Capacity Development</a:t>
            </a:r>
            <a:endParaRPr lang="de-DE" dirty="0" smtClean="0">
              <a:effectLst/>
            </a:endParaRPr>
          </a:p>
          <a:p>
            <a:pPr lvl="0"/>
            <a:endParaRPr lang="en-US" sz="1200" kern="1200" dirty="0" smtClean="0">
              <a:solidFill>
                <a:schemeClr val="tx1"/>
              </a:solidFill>
              <a:effectLst/>
              <a:latin typeface="+mn-lt"/>
              <a:ea typeface="+mn-ea"/>
              <a:cs typeface="+mn-cs"/>
            </a:endParaRPr>
          </a:p>
          <a:p>
            <a:pPr marL="171450" indent="-171450">
              <a:buFont typeface="Arial" charset="0"/>
              <a:buChar char="•"/>
            </a:pPr>
            <a:r>
              <a:rPr lang="en-US" sz="1200" u="sng" kern="1200" dirty="0" smtClean="0">
                <a:solidFill>
                  <a:schemeClr val="tx1"/>
                </a:solidFill>
                <a:effectLst/>
                <a:latin typeface="+mn-lt"/>
                <a:ea typeface="+mn-ea"/>
                <a:cs typeface="+mn-cs"/>
              </a:rPr>
              <a:t>Output 1: Establishment of a permanent Secretariat hosted by UNPAR</a:t>
            </a:r>
            <a:endParaRPr lang="en-US" sz="1200" u="none" kern="1200" dirty="0" smtClean="0">
              <a:solidFill>
                <a:schemeClr val="tx1"/>
              </a:solidFill>
              <a:effectLst/>
              <a:latin typeface="+mn-lt"/>
              <a:ea typeface="+mn-ea"/>
              <a:cs typeface="+mn-cs"/>
            </a:endParaRPr>
          </a:p>
          <a:p>
            <a:pPr marL="171450" indent="-171450">
              <a:buFont typeface="Arial" charset="0"/>
              <a:buChar char="•"/>
            </a:pPr>
            <a:r>
              <a:rPr lang="en-US" sz="1200" u="sng" kern="1200" dirty="0" smtClean="0">
                <a:solidFill>
                  <a:schemeClr val="tx1"/>
                </a:solidFill>
                <a:effectLst/>
                <a:latin typeface="+mn-lt"/>
                <a:ea typeface="+mn-ea"/>
                <a:cs typeface="+mn-cs"/>
              </a:rPr>
              <a:t>Output 2: Core Working Group</a:t>
            </a:r>
            <a:r>
              <a:rPr lang="en-US" sz="1200" kern="1200" dirty="0" smtClean="0">
                <a:solidFill>
                  <a:schemeClr val="tx1"/>
                </a:solidFill>
                <a:effectLst/>
                <a:latin typeface="+mn-lt"/>
                <a:ea typeface="+mn-ea"/>
                <a:cs typeface="+mn-cs"/>
              </a:rPr>
              <a:t>:  The working group has been established by Governor‘s Decree. They will convene in late November 2013 to review outputs from the 2013 analytical work program and to formally endorse the forward work program for 2014.</a:t>
            </a:r>
            <a:endParaRPr lang="de-DE" sz="1200" kern="1200" dirty="0" smtClean="0">
              <a:solidFill>
                <a:schemeClr val="tx1"/>
              </a:solidFill>
              <a:effectLst/>
              <a:latin typeface="+mn-lt"/>
              <a:ea typeface="+mn-ea"/>
              <a:cs typeface="+mn-cs"/>
            </a:endParaRPr>
          </a:p>
          <a:p>
            <a:pPr marL="171450" indent="-171450">
              <a:buFont typeface="Arial" charset="0"/>
              <a:buChar char="•"/>
            </a:pPr>
            <a:r>
              <a:rPr lang="en-US" sz="1200" u="sng" kern="1200" dirty="0" smtClean="0">
                <a:solidFill>
                  <a:schemeClr val="tx1"/>
                </a:solidFill>
                <a:effectLst/>
                <a:latin typeface="+mn-lt"/>
                <a:ea typeface="+mn-ea"/>
                <a:cs typeface="+mn-cs"/>
              </a:rPr>
              <a:t>Output 4: Center of Excellence</a:t>
            </a:r>
            <a:r>
              <a:rPr lang="en-US" sz="1200" kern="1200" dirty="0" smtClean="0">
                <a:solidFill>
                  <a:schemeClr val="tx1"/>
                </a:solidFill>
                <a:effectLst/>
                <a:latin typeface="+mn-lt"/>
                <a:ea typeface="+mn-ea"/>
                <a:cs typeface="+mn-cs"/>
              </a:rPr>
              <a:t>: physically established at UNPAR. The Secretariat will be co-located within the Centre. yet to be established as a legal entity that is capable of directly receiving and managing a component of the Norad grant funding</a:t>
            </a:r>
          </a:p>
          <a:p>
            <a:pPr marL="0" indent="0">
              <a:buFont typeface="Arial" charset="0"/>
              <a:buNone/>
            </a:pPr>
            <a:endParaRPr lang="en-US" sz="1200" kern="1200" dirty="0" smtClean="0">
              <a:solidFill>
                <a:schemeClr val="tx1"/>
              </a:solidFill>
              <a:effectLst/>
              <a:latin typeface="+mn-lt"/>
              <a:ea typeface="+mn-ea"/>
              <a:cs typeface="+mn-cs"/>
            </a:endParaRPr>
          </a:p>
          <a:p>
            <a:pPr marL="0" indent="0">
              <a:buFont typeface="Arial" charset="0"/>
              <a:buNone/>
            </a:pPr>
            <a:r>
              <a:rPr lang="en-US" u="sng" dirty="0" smtClean="0"/>
              <a:t>Analytical work:</a:t>
            </a:r>
          </a:p>
          <a:p>
            <a:pPr marL="0" lvl="0" indent="0">
              <a:buNone/>
            </a:pPr>
            <a:endParaRPr lang="en-US" dirty="0" smtClean="0"/>
          </a:p>
          <a:p>
            <a:pPr marL="228600" lvl="0" indent="-228600">
              <a:buAutoNum type="arabicParenBoth"/>
            </a:pPr>
            <a:r>
              <a:rPr lang="en-US" dirty="0" smtClean="0"/>
              <a:t>the current status of spatial planning; </a:t>
            </a:r>
          </a:p>
          <a:p>
            <a:pPr marL="228600" lvl="0" indent="-228600">
              <a:buAutoNum type="arabicParenBoth"/>
            </a:pPr>
            <a:r>
              <a:rPr lang="en-US" dirty="0" smtClean="0"/>
              <a:t>business practices and yield variation of oil palm companies operating in Central Kalimantan; and </a:t>
            </a:r>
          </a:p>
          <a:p>
            <a:pPr marL="228600" lvl="0" indent="-228600">
              <a:buAutoNum type="arabicParenBoth"/>
            </a:pPr>
            <a:r>
              <a:rPr lang="en-US" dirty="0" smtClean="0"/>
              <a:t>fiscal flows associated with oil palm which shape land management and investment decisions.</a:t>
            </a:r>
          </a:p>
          <a:p>
            <a:endParaRPr lang="de-DE" dirty="0"/>
          </a:p>
        </p:txBody>
      </p:sp>
      <p:sp>
        <p:nvSpPr>
          <p:cNvPr id="4" name="Slide Number Placeholder 3"/>
          <p:cNvSpPr>
            <a:spLocks noGrp="1"/>
          </p:cNvSpPr>
          <p:nvPr>
            <p:ph type="sldNum" sz="quarter" idx="10"/>
          </p:nvPr>
        </p:nvSpPr>
        <p:spPr/>
        <p:txBody>
          <a:bodyPr/>
          <a:lstStyle/>
          <a:p>
            <a:fld id="{1FEE7D08-C1C6-0E40-8600-AD4B8B0894A1}" type="slidenum">
              <a:rPr lang="en-US" smtClean="0"/>
              <a:pPr/>
              <a:t>2</a:t>
            </a:fld>
            <a:endParaRPr lang="en-US"/>
          </a:p>
        </p:txBody>
      </p:sp>
    </p:spTree>
    <p:extLst>
      <p:ext uri="{BB962C8B-B14F-4D97-AF65-F5344CB8AC3E}">
        <p14:creationId xmlns:p14="http://schemas.microsoft.com/office/powerpoint/2010/main" val="226253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de-DE" dirty="0">
              <a:effectLst/>
            </a:endParaRPr>
          </a:p>
        </p:txBody>
      </p:sp>
      <p:sp>
        <p:nvSpPr>
          <p:cNvPr id="4" name="Slide Number Placeholder 3"/>
          <p:cNvSpPr>
            <a:spLocks noGrp="1"/>
          </p:cNvSpPr>
          <p:nvPr>
            <p:ph type="sldNum" sz="quarter" idx="10"/>
          </p:nvPr>
        </p:nvSpPr>
        <p:spPr/>
        <p:txBody>
          <a:bodyPr/>
          <a:lstStyle/>
          <a:p>
            <a:fld id="{1FEE7D08-C1C6-0E40-8600-AD4B8B0894A1}" type="slidenum">
              <a:rPr lang="en-US" smtClean="0"/>
              <a:pPr/>
              <a:t>3</a:t>
            </a:fld>
            <a:endParaRPr lang="en-US"/>
          </a:p>
        </p:txBody>
      </p:sp>
    </p:spTree>
    <p:extLst>
      <p:ext uri="{BB962C8B-B14F-4D97-AF65-F5344CB8AC3E}">
        <p14:creationId xmlns:p14="http://schemas.microsoft.com/office/powerpoint/2010/main" val="244853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Phase I: Mapping Land Optimization Data Availability and Gaps</a:t>
            </a:r>
          </a:p>
          <a:p>
            <a:endParaRPr lang="de-D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de-D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develop a business model for investment in sustainable oil palm a good understanding of land optimization opportunities in Central Kalimantan is required. To build this understanding, UNPAR and CPI will prepare a comprehensive map of existing information sources and key information gaps relating to four themes: </a:t>
            </a:r>
            <a:endParaRPr lang="de-DE"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Land use - including natural ecosystems and other current or planned land uses; </a:t>
            </a:r>
            <a:endParaRPr lang="de-DE"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Social economy - including location of population and indigenous land claims; </a:t>
            </a:r>
            <a:endParaRPr lang="de-DE"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Business investments in key agricultural sectors - including palm oil; and</a:t>
            </a:r>
            <a:endParaRPr lang="de-DE"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Fiscal incentives and flows impacting on land use. </a:t>
            </a:r>
            <a:endParaRPr lang="de-DE" sz="1200" kern="1200" dirty="0" smtClean="0">
              <a:solidFill>
                <a:schemeClr val="tx1"/>
              </a:solidFill>
              <a:effectLst/>
              <a:latin typeface="+mn-lt"/>
              <a:ea typeface="+mn-ea"/>
              <a:cs typeface="+mn-cs"/>
            </a:endParaRPr>
          </a:p>
          <a:p>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is an indicative table of available information and gaps.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is a preliminary assessment only, with </a:t>
            </a:r>
            <a:r>
              <a:rPr lang="en-US" sz="1200" b="1" u="sng" kern="1200" dirty="0" smtClean="0">
                <a:solidFill>
                  <a:schemeClr val="tx1"/>
                </a:solidFill>
                <a:effectLst/>
                <a:latin typeface="+mn-lt"/>
                <a:ea typeface="+mn-ea"/>
                <a:cs typeface="+mn-cs"/>
              </a:rPr>
              <a:t>green</a:t>
            </a:r>
            <a:r>
              <a:rPr lang="en-US" sz="1200" kern="1200" dirty="0" smtClean="0">
                <a:solidFill>
                  <a:schemeClr val="tx1"/>
                </a:solidFill>
                <a:effectLst/>
                <a:latin typeface="+mn-lt"/>
                <a:ea typeface="+mn-ea"/>
                <a:cs typeface="+mn-cs"/>
              </a:rPr>
              <a:t> indicating good existing information, or significant further analysis recommended. </a:t>
            </a:r>
            <a:r>
              <a:rPr lang="en-US" sz="1200" b="1" u="sng" kern="1200" dirty="0" smtClean="0">
                <a:solidFill>
                  <a:schemeClr val="tx1"/>
                </a:solidFill>
                <a:effectLst/>
                <a:latin typeface="+mn-lt"/>
                <a:ea typeface="+mn-ea"/>
                <a:cs typeface="+mn-cs"/>
              </a:rPr>
              <a:t>Orange</a:t>
            </a:r>
            <a:r>
              <a:rPr lang="en-US" sz="1200" kern="1200" dirty="0" smtClean="0">
                <a:solidFill>
                  <a:schemeClr val="tx1"/>
                </a:solidFill>
                <a:effectLst/>
                <a:latin typeface="+mn-lt"/>
                <a:ea typeface="+mn-ea"/>
                <a:cs typeface="+mn-cs"/>
              </a:rPr>
              <a:t> indicates some information is available but is incomplete. </a:t>
            </a:r>
            <a:r>
              <a:rPr lang="en-US" sz="1200" b="1" u="sng" kern="1200" dirty="0" smtClean="0">
                <a:solidFill>
                  <a:schemeClr val="tx1"/>
                </a:solidFill>
                <a:effectLst/>
                <a:latin typeface="+mn-lt"/>
                <a:ea typeface="+mn-ea"/>
                <a:cs typeface="+mn-cs"/>
              </a:rPr>
              <a:t>Red</a:t>
            </a:r>
            <a:r>
              <a:rPr lang="en-US" sz="1200" kern="1200" dirty="0" smtClean="0">
                <a:solidFill>
                  <a:schemeClr val="tx1"/>
                </a:solidFill>
                <a:effectLst/>
                <a:latin typeface="+mn-lt"/>
                <a:ea typeface="+mn-ea"/>
                <a:cs typeface="+mn-cs"/>
              </a:rPr>
              <a:t> indicates limited information is available.)</a:t>
            </a:r>
          </a:p>
          <a:p>
            <a:endParaRPr lang="de-DE" dirty="0"/>
          </a:p>
        </p:txBody>
      </p:sp>
      <p:sp>
        <p:nvSpPr>
          <p:cNvPr id="4" name="Slide Number Placeholder 3"/>
          <p:cNvSpPr>
            <a:spLocks noGrp="1"/>
          </p:cNvSpPr>
          <p:nvPr>
            <p:ph type="sldNum" sz="quarter" idx="10"/>
          </p:nvPr>
        </p:nvSpPr>
        <p:spPr/>
        <p:txBody>
          <a:bodyPr/>
          <a:lstStyle/>
          <a:p>
            <a:fld id="{1FEE7D08-C1C6-0E40-8600-AD4B8B0894A1}" type="slidenum">
              <a:rPr lang="en-US" smtClean="0"/>
              <a:pPr/>
              <a:t>4</a:t>
            </a:fld>
            <a:endParaRPr lang="en-US"/>
          </a:p>
        </p:txBody>
      </p:sp>
    </p:spTree>
    <p:extLst>
      <p:ext uri="{BB962C8B-B14F-4D97-AF65-F5344CB8AC3E}">
        <p14:creationId xmlns:p14="http://schemas.microsoft.com/office/powerpoint/2010/main" val="2670545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Phase II &amp; III: the ‘good enough map’ and ‘business model’ </a:t>
            </a:r>
            <a:endParaRPr lang="de-D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de-D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By the end of phase II, UNPAR and CPI aim to develop a detailed map of opportunities for optimizing land use in Central Kalimantan, similar the work that has been supported by CPI in Brazil. This includes an understanding of what high value ecosystems exist in Central Kalimantan that would benefit from protection, and where environmentally suitable land is available for conversion to high productivity agriculture. </a:t>
            </a: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Phase III of cooperation between UNPAR and CPI will focus on implementation to demonstrate how production-protection opportunities can be taken-up on the ground through a practical business model. This business model is expected to involve public-private partnerships and a jurisdictional approach in cooperation with one or more suitable districts in Central Kalimantan. </a:t>
            </a:r>
            <a:endParaRPr lang="de-DE" sz="1200" kern="1200" dirty="0" smtClean="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FEE7D08-C1C6-0E40-8600-AD4B8B0894A1}" type="slidenum">
              <a:rPr lang="en-US" smtClean="0"/>
              <a:pPr/>
              <a:t>5</a:t>
            </a:fld>
            <a:endParaRPr lang="en-US"/>
          </a:p>
        </p:txBody>
      </p:sp>
    </p:spTree>
    <p:extLst>
      <p:ext uri="{BB962C8B-B14F-4D97-AF65-F5344CB8AC3E}">
        <p14:creationId xmlns:p14="http://schemas.microsoft.com/office/powerpoint/2010/main" val="1766674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90DA373-D4F0-46C3-A71D-5CC00CA37B38}"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5317974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PI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0709" y="2498651"/>
            <a:ext cx="8682583" cy="698244"/>
          </a:xfrm>
        </p:spPr>
        <p:txBody>
          <a:bodyPr>
            <a:normAutofit/>
          </a:bodyPr>
          <a:lstStyle>
            <a:lvl1pPr algn="ctr">
              <a:defRPr sz="3000" b="1" cap="small" baseline="0">
                <a:solidFill>
                  <a:srgbClr val="7B7875"/>
                </a:solidFill>
                <a:latin typeface="+mj-lt"/>
                <a:cs typeface="Cambria" pitchFamily="18" charset="0"/>
              </a:defRPr>
            </a:lvl1pPr>
          </a:lstStyle>
          <a:p>
            <a:r>
              <a:rPr lang="en-US" dirty="0" smtClean="0"/>
              <a:t>Click to edit Master title style</a:t>
            </a:r>
            <a:endParaRPr lang="en-US" dirty="0"/>
          </a:p>
        </p:txBody>
      </p:sp>
      <p:sp>
        <p:nvSpPr>
          <p:cNvPr id="9" name="Content Placeholder 8"/>
          <p:cNvSpPr>
            <a:spLocks noGrp="1"/>
          </p:cNvSpPr>
          <p:nvPr>
            <p:ph sz="quarter" idx="13" hasCustomPrompt="1"/>
          </p:nvPr>
        </p:nvSpPr>
        <p:spPr>
          <a:xfrm>
            <a:off x="1375569" y="5930900"/>
            <a:ext cx="6392862" cy="638342"/>
          </a:xfrm>
        </p:spPr>
        <p:txBody>
          <a:bodyPr anchor="ctr">
            <a:normAutofit/>
          </a:bodyPr>
          <a:lstStyle>
            <a:lvl1pPr marL="0" indent="0" algn="ctr">
              <a:buFont typeface="+mj-lt"/>
              <a:buNone/>
              <a:defRPr sz="2200" b="0" cap="small" baseline="0">
                <a:solidFill>
                  <a:srgbClr val="7B7875"/>
                </a:solidFill>
                <a:latin typeface="+mj-lt"/>
                <a:cs typeface="Chaparral Pro"/>
              </a:defRPr>
            </a:lvl1pPr>
          </a:lstStyle>
          <a:p>
            <a:pPr lvl="0"/>
            <a:r>
              <a:rPr lang="en-US" dirty="0" smtClean="0"/>
              <a:t>Click to edit location and date</a:t>
            </a:r>
            <a:endParaRPr lang="en-US" dirty="0"/>
          </a:p>
        </p:txBody>
      </p:sp>
      <p:sp>
        <p:nvSpPr>
          <p:cNvPr id="17" name="Espaço Reservado para Texto 16"/>
          <p:cNvSpPr>
            <a:spLocks noGrp="1"/>
          </p:cNvSpPr>
          <p:nvPr>
            <p:ph type="body" sz="quarter" idx="14" hasCustomPrompt="1"/>
          </p:nvPr>
        </p:nvSpPr>
        <p:spPr>
          <a:xfrm>
            <a:off x="230400" y="3233193"/>
            <a:ext cx="8683200" cy="498835"/>
          </a:xfrm>
        </p:spPr>
        <p:txBody>
          <a:bodyPr anchor="t">
            <a:normAutofit/>
          </a:bodyPr>
          <a:lstStyle>
            <a:lvl1pPr algn="ctr">
              <a:buNone/>
              <a:defRPr sz="2800" b="0" cap="small" baseline="0">
                <a:solidFill>
                  <a:srgbClr val="7B7875"/>
                </a:solidFill>
              </a:defRPr>
            </a:lvl1pPr>
          </a:lstStyle>
          <a:p>
            <a:pPr lvl="0"/>
            <a:r>
              <a:rPr lang="pt-BR" dirty="0" err="1" smtClean="0"/>
              <a:t>Click</a:t>
            </a:r>
            <a:r>
              <a:rPr lang="pt-BR" dirty="0" smtClean="0"/>
              <a:t> to </a:t>
            </a:r>
            <a:r>
              <a:rPr lang="pt-BR" dirty="0" err="1" smtClean="0"/>
              <a:t>editMastersubtitle</a:t>
            </a:r>
            <a:r>
              <a:rPr lang="pt-BR" dirty="0" smtClean="0"/>
              <a:t> style</a:t>
            </a:r>
            <a:endParaRPr lang="pt-BR" dirty="0"/>
          </a:p>
        </p:txBody>
      </p:sp>
      <p:sp>
        <p:nvSpPr>
          <p:cNvPr id="19" name="Espaço Reservado para Texto 18"/>
          <p:cNvSpPr>
            <a:spLocks noGrp="1"/>
          </p:cNvSpPr>
          <p:nvPr>
            <p:ph type="body" sz="quarter" idx="15" hasCustomPrompt="1"/>
          </p:nvPr>
        </p:nvSpPr>
        <p:spPr>
          <a:xfrm>
            <a:off x="1376363" y="5390706"/>
            <a:ext cx="6391275" cy="540193"/>
          </a:xfrm>
        </p:spPr>
        <p:txBody>
          <a:bodyPr anchor="ctr">
            <a:normAutofit/>
          </a:bodyPr>
          <a:lstStyle>
            <a:lvl1pPr algn="ctr">
              <a:buNone/>
              <a:defRPr sz="2200" cap="small" baseline="0">
                <a:solidFill>
                  <a:srgbClr val="7B7875"/>
                </a:solidFill>
              </a:defRPr>
            </a:lvl1pPr>
          </a:lstStyle>
          <a:p>
            <a:pPr lvl="0"/>
            <a:r>
              <a:rPr lang="pt-BR" dirty="0" err="1" smtClean="0">
                <a:solidFill>
                  <a:srgbClr val="7B7875"/>
                </a:solidFill>
              </a:rPr>
              <a:t>Click</a:t>
            </a:r>
            <a:r>
              <a:rPr lang="pt-BR" dirty="0" smtClean="0">
                <a:solidFill>
                  <a:srgbClr val="7B7875"/>
                </a:solidFill>
              </a:rPr>
              <a:t> to </a:t>
            </a:r>
            <a:r>
              <a:rPr lang="pt-BR" dirty="0" err="1" smtClean="0">
                <a:solidFill>
                  <a:srgbClr val="7B7875"/>
                </a:solidFill>
              </a:rPr>
              <a:t>editauthor</a:t>
            </a:r>
            <a:endParaRPr lang="pt-BR" dirty="0"/>
          </a:p>
        </p:txBody>
      </p:sp>
      <p:pic>
        <p:nvPicPr>
          <p:cNvPr id="3" name="Picture 2" descr="C:\Users\cgandour\Dropbox\Ops [Shared]\Basic Operations\General Docs\Communications &amp; Graphics\Images\logo_CPI_Rio.jpg"/>
          <p:cNvPicPr>
            <a:picLocks noChangeAspect="1" noChangeArrowheads="1"/>
          </p:cNvPicPr>
          <p:nvPr userDrawn="1"/>
        </p:nvPicPr>
        <p:blipFill>
          <a:blip r:embed="rId2"/>
          <a:srcRect t="13736" b="16528"/>
          <a:stretch>
            <a:fillRect/>
          </a:stretch>
        </p:blipFill>
        <p:spPr bwMode="auto">
          <a:xfrm>
            <a:off x="6930074" y="212660"/>
            <a:ext cx="1980000" cy="945489"/>
          </a:xfrm>
          <a:prstGeom prst="rect">
            <a:avLst/>
          </a:prstGeom>
          <a:noFill/>
        </p:spPr>
      </p:pic>
    </p:spTree>
    <p:extLst>
      <p:ext uri="{BB962C8B-B14F-4D97-AF65-F5344CB8AC3E}">
        <p14:creationId xmlns:p14="http://schemas.microsoft.com/office/powerpoint/2010/main" val="3916727503"/>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ig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254000" y="276087"/>
            <a:ext cx="8680174" cy="5996609"/>
          </a:xfrm>
        </p:spPr>
        <p:txBody>
          <a:bodyPr/>
          <a:lstStyle>
            <a:lvl1pPr>
              <a:defRPr sz="2500" b="0" i="0">
                <a:solidFill>
                  <a:srgbClr val="7D7875"/>
                </a:solidFill>
                <a:latin typeface="Cronos Pro"/>
                <a:cs typeface="Cronos Pro"/>
              </a:defRPr>
            </a:lvl1pPr>
            <a:lvl2pPr>
              <a:defRPr sz="2400" b="0" i="0">
                <a:solidFill>
                  <a:srgbClr val="7D7875"/>
                </a:solidFill>
                <a:latin typeface="Cronos Pro"/>
                <a:cs typeface="Cronos Pro"/>
              </a:defRPr>
            </a:lvl2pPr>
            <a:lvl3pPr>
              <a:defRPr sz="2000" b="0" i="0">
                <a:solidFill>
                  <a:srgbClr val="7D7875"/>
                </a:solidFill>
                <a:latin typeface="Cronos Pro"/>
                <a:cs typeface="Cronos Pro"/>
              </a:defRPr>
            </a:lvl3pPr>
            <a:lvl4pPr>
              <a:defRPr sz="1800" b="0" i="0">
                <a:solidFill>
                  <a:srgbClr val="7D7875"/>
                </a:solidFill>
                <a:latin typeface="Cronos Pro"/>
                <a:cs typeface="Cronos Pro"/>
              </a:defRPr>
            </a:lvl4pPr>
            <a:lvl5pPr>
              <a:defRPr sz="1800" b="0" i="0">
                <a:solidFill>
                  <a:srgbClr val="7D7875"/>
                </a:solidFill>
                <a:latin typeface="Cronos Pro"/>
                <a:cs typeface="Cronos Pro"/>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6800416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ck page">
    <p:bg>
      <p:bgPr>
        <a:blipFill dpi="0" rotWithShape="1">
          <a:blip r:embed="rId2" cstate="print">
            <a:lum/>
          </a:blip>
          <a:srcRect/>
          <a:stretch>
            <a:fillRect b="1000"/>
          </a:stretch>
        </a:blipFill>
        <a:effectLst/>
      </p:bgPr>
    </p:bg>
    <p:spTree>
      <p:nvGrpSpPr>
        <p:cNvPr id="1" name=""/>
        <p:cNvGrpSpPr/>
        <p:nvPr/>
      </p:nvGrpSpPr>
      <p:grpSpPr>
        <a:xfrm>
          <a:off x="0" y="0"/>
          <a:ext cx="0" cy="0"/>
          <a:chOff x="0" y="0"/>
          <a:chExt cx="0" cy="0"/>
        </a:xfrm>
      </p:grpSpPr>
      <p:sp>
        <p:nvSpPr>
          <p:cNvPr id="6" name="TextBox 5"/>
          <p:cNvSpPr txBox="1"/>
          <p:nvPr/>
        </p:nvSpPr>
        <p:spPr>
          <a:xfrm>
            <a:off x="4766758" y="5685546"/>
            <a:ext cx="1549400" cy="830997"/>
          </a:xfrm>
          <a:prstGeom prst="rect">
            <a:avLst/>
          </a:prstGeom>
          <a:noFill/>
        </p:spPr>
        <p:txBody>
          <a:bodyPr wrap="square" rtlCol="0">
            <a:spAutoFit/>
          </a:bodyPr>
          <a:lstStyle/>
          <a:p>
            <a:r>
              <a:rPr lang="en-US" sz="800" dirty="0" smtClean="0">
                <a:solidFill>
                  <a:srgbClr val="7D7875"/>
                </a:solidFill>
                <a:cs typeface="Arial"/>
              </a:rPr>
              <a:t>BRAZIL</a:t>
            </a:r>
          </a:p>
          <a:p>
            <a:r>
              <a:rPr lang="en-US" sz="800" dirty="0" smtClean="0">
                <a:solidFill>
                  <a:srgbClr val="7D7875"/>
                </a:solidFill>
                <a:cs typeface="Arial"/>
              </a:rPr>
              <a:t>CHINA</a:t>
            </a:r>
          </a:p>
          <a:p>
            <a:r>
              <a:rPr lang="en-US" sz="800" dirty="0" smtClean="0">
                <a:solidFill>
                  <a:srgbClr val="EF562B"/>
                </a:solidFill>
                <a:cs typeface="Arial"/>
              </a:rPr>
              <a:t>EUROPE</a:t>
            </a:r>
          </a:p>
          <a:p>
            <a:r>
              <a:rPr lang="en-US" sz="800" dirty="0" smtClean="0">
                <a:solidFill>
                  <a:srgbClr val="7D7875"/>
                </a:solidFill>
                <a:cs typeface="Arial"/>
              </a:rPr>
              <a:t>INDIA</a:t>
            </a:r>
          </a:p>
          <a:p>
            <a:r>
              <a:rPr lang="en-US" sz="800" dirty="0" smtClean="0">
                <a:solidFill>
                  <a:srgbClr val="7D7875"/>
                </a:solidFill>
                <a:cs typeface="Arial"/>
              </a:rPr>
              <a:t>INDONESIA</a:t>
            </a:r>
          </a:p>
          <a:p>
            <a:r>
              <a:rPr lang="en-US" sz="800" dirty="0" smtClean="0">
                <a:solidFill>
                  <a:srgbClr val="7D7875"/>
                </a:solidFill>
                <a:cs typeface="Arial"/>
              </a:rPr>
              <a:t>UNITED STATES</a:t>
            </a:r>
          </a:p>
        </p:txBody>
      </p:sp>
      <p:sp>
        <p:nvSpPr>
          <p:cNvPr id="7" name="TextBox 6"/>
          <p:cNvSpPr txBox="1"/>
          <p:nvPr/>
        </p:nvSpPr>
        <p:spPr>
          <a:xfrm>
            <a:off x="7044283" y="5824340"/>
            <a:ext cx="1981200" cy="584775"/>
          </a:xfrm>
          <a:prstGeom prst="rect">
            <a:avLst/>
          </a:prstGeom>
          <a:noFill/>
        </p:spPr>
        <p:txBody>
          <a:bodyPr wrap="square" rtlCol="0">
            <a:spAutoFit/>
          </a:bodyPr>
          <a:lstStyle/>
          <a:p>
            <a:r>
              <a:rPr lang="en-US" sz="800" dirty="0" err="1" smtClean="0">
                <a:solidFill>
                  <a:srgbClr val="7D7875"/>
                </a:solidFill>
                <a:cs typeface="Arial"/>
              </a:rPr>
              <a:t>Isola</a:t>
            </a:r>
            <a:r>
              <a:rPr lang="en-US" sz="800" dirty="0" smtClean="0">
                <a:solidFill>
                  <a:srgbClr val="7D7875"/>
                </a:solidFill>
                <a:cs typeface="Arial"/>
              </a:rPr>
              <a:t> di San Giorgio Maggiore 8</a:t>
            </a:r>
          </a:p>
          <a:p>
            <a:r>
              <a:rPr lang="en-US" sz="800" dirty="0" smtClean="0">
                <a:solidFill>
                  <a:srgbClr val="7D7875"/>
                </a:solidFill>
                <a:cs typeface="Arial"/>
              </a:rPr>
              <a:t>Venice,</a:t>
            </a:r>
          </a:p>
          <a:p>
            <a:r>
              <a:rPr lang="en-US" sz="800" dirty="0" smtClean="0">
                <a:solidFill>
                  <a:srgbClr val="7D7875"/>
                </a:solidFill>
                <a:cs typeface="Arial"/>
              </a:rPr>
              <a:t>30124, Italy</a:t>
            </a:r>
          </a:p>
          <a:p>
            <a:r>
              <a:rPr lang="en-US" sz="800" u="sng" dirty="0" smtClean="0">
                <a:solidFill>
                  <a:srgbClr val="EF562B"/>
                </a:solidFill>
                <a:cs typeface="Arial"/>
              </a:rPr>
              <a:t>climatepolicyinitiative.org</a:t>
            </a:r>
            <a:endParaRPr lang="en-US" sz="800" u="sng" dirty="0">
              <a:solidFill>
                <a:srgbClr val="EF562B"/>
              </a:solidFill>
              <a:cs typeface="Arial"/>
            </a:endParaRPr>
          </a:p>
        </p:txBody>
      </p:sp>
      <p:cxnSp>
        <p:nvCxnSpPr>
          <p:cNvPr id="8" name="Straight Connector 7"/>
          <p:cNvCxnSpPr/>
          <p:nvPr/>
        </p:nvCxnSpPr>
        <p:spPr>
          <a:xfrm>
            <a:off x="4749827" y="5655728"/>
            <a:ext cx="0" cy="854610"/>
          </a:xfrm>
          <a:prstGeom prst="line">
            <a:avLst/>
          </a:prstGeom>
          <a:ln w="9525">
            <a:solidFill>
              <a:srgbClr val="7D7875"/>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10418" y="5655728"/>
            <a:ext cx="0" cy="854610"/>
          </a:xfrm>
          <a:prstGeom prst="line">
            <a:avLst/>
          </a:prstGeom>
          <a:ln w="9525">
            <a:solidFill>
              <a:srgbClr val="7D787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980648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bg>
      <p:bgPr>
        <a:blipFill rotWithShape="1">
          <a:blip r:embed="rId2" cstate="print"/>
          <a:stretch>
            <a:fillRect/>
          </a:stretch>
        </a:blipFill>
        <a:effectLst/>
      </p:bgPr>
    </p:bg>
    <p:spTree>
      <p:nvGrpSpPr>
        <p:cNvPr id="1" name=""/>
        <p:cNvGrpSpPr/>
        <p:nvPr/>
      </p:nvGrpSpPr>
      <p:grpSpPr>
        <a:xfrm>
          <a:off x="0" y="0"/>
          <a:ext cx="0" cy="0"/>
          <a:chOff x="0" y="0"/>
          <a:chExt cx="0" cy="0"/>
        </a:xfrm>
      </p:grpSpPr>
      <p:pic>
        <p:nvPicPr>
          <p:cNvPr id="12" name="Picture 11" descr="CPI_cover_pag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35954"/>
          </a:xfrm>
          <a:prstGeom prst="rect">
            <a:avLst/>
          </a:prstGeom>
        </p:spPr>
      </p:pic>
      <p:sp>
        <p:nvSpPr>
          <p:cNvPr id="2" name="Title 1"/>
          <p:cNvSpPr>
            <a:spLocks noGrp="1"/>
          </p:cNvSpPr>
          <p:nvPr>
            <p:ph type="ctrTitle"/>
          </p:nvPr>
        </p:nvSpPr>
        <p:spPr>
          <a:xfrm>
            <a:off x="685800" y="2043183"/>
            <a:ext cx="7772400" cy="1160565"/>
          </a:xfrm>
        </p:spPr>
        <p:txBody>
          <a:bodyPr>
            <a:normAutofit/>
          </a:bodyPr>
          <a:lstStyle>
            <a:lvl1pPr algn="ctr">
              <a:defRPr sz="5000" b="0" i="0">
                <a:solidFill>
                  <a:srgbClr val="F0542B"/>
                </a:solidFill>
                <a:latin typeface="Cronos Pro"/>
                <a:cs typeface="Cronos Pro"/>
              </a:defRPr>
            </a:lvl1pPr>
          </a:lstStyle>
          <a:p>
            <a:r>
              <a:rPr lang="en-US" smtClean="0"/>
              <a:t>Click to edit Master title style</a:t>
            </a:r>
            <a:endParaRPr lang="en-US" dirty="0"/>
          </a:p>
        </p:txBody>
      </p:sp>
      <p:sp>
        <p:nvSpPr>
          <p:cNvPr id="9" name="Content Placeholder 8"/>
          <p:cNvSpPr>
            <a:spLocks noGrp="1"/>
          </p:cNvSpPr>
          <p:nvPr>
            <p:ph sz="quarter" idx="13"/>
          </p:nvPr>
        </p:nvSpPr>
        <p:spPr>
          <a:xfrm>
            <a:off x="1375569" y="3250187"/>
            <a:ext cx="6392862" cy="927100"/>
          </a:xfrm>
        </p:spPr>
        <p:txBody>
          <a:bodyPr>
            <a:normAutofit/>
          </a:bodyPr>
          <a:lstStyle>
            <a:lvl1pPr marL="0" indent="0" algn="ctr">
              <a:buFont typeface="+mj-lt"/>
              <a:buNone/>
              <a:defRPr sz="2000">
                <a:solidFill>
                  <a:srgbClr val="7D7875"/>
                </a:solidFill>
                <a:latin typeface="Cronos Pro"/>
                <a:cs typeface="Cronos Pro"/>
              </a:defRPr>
            </a:lvl1pPr>
          </a:lstStyle>
          <a:p>
            <a:pPr lvl="0"/>
            <a:r>
              <a:rPr lang="en-US" smtClean="0"/>
              <a:t>Click to edit Master text styles</a:t>
            </a:r>
          </a:p>
        </p:txBody>
      </p:sp>
      <p:sp>
        <p:nvSpPr>
          <p:cNvPr id="10" name="TextBox 9"/>
          <p:cNvSpPr txBox="1"/>
          <p:nvPr/>
        </p:nvSpPr>
        <p:spPr>
          <a:xfrm>
            <a:off x="4766758" y="5685546"/>
            <a:ext cx="1549400" cy="830997"/>
          </a:xfrm>
          <a:prstGeom prst="rect">
            <a:avLst/>
          </a:prstGeom>
          <a:noFill/>
        </p:spPr>
        <p:txBody>
          <a:bodyPr wrap="square" rtlCol="0">
            <a:spAutoFit/>
          </a:bodyPr>
          <a:lstStyle/>
          <a:p>
            <a:r>
              <a:rPr lang="en-US" sz="800" dirty="0" smtClean="0">
                <a:solidFill>
                  <a:srgbClr val="7D7875"/>
                </a:solidFill>
                <a:cs typeface="Arial"/>
              </a:rPr>
              <a:t>BRAZIL</a:t>
            </a:r>
          </a:p>
          <a:p>
            <a:r>
              <a:rPr lang="en-US" sz="800" dirty="0" smtClean="0">
                <a:solidFill>
                  <a:srgbClr val="7D7875"/>
                </a:solidFill>
                <a:cs typeface="Arial"/>
              </a:rPr>
              <a:t>CHINA</a:t>
            </a:r>
          </a:p>
          <a:p>
            <a:r>
              <a:rPr lang="en-US" sz="800" dirty="0" smtClean="0">
                <a:solidFill>
                  <a:srgbClr val="EF562B"/>
                </a:solidFill>
                <a:cs typeface="Arial"/>
              </a:rPr>
              <a:t>EUROPE</a:t>
            </a:r>
          </a:p>
          <a:p>
            <a:r>
              <a:rPr lang="en-US" sz="800" dirty="0" smtClean="0">
                <a:solidFill>
                  <a:srgbClr val="7D7875"/>
                </a:solidFill>
                <a:cs typeface="Arial"/>
              </a:rPr>
              <a:t>INDIA</a:t>
            </a:r>
          </a:p>
          <a:p>
            <a:r>
              <a:rPr lang="en-US" sz="800" dirty="0" smtClean="0">
                <a:solidFill>
                  <a:srgbClr val="7D7875"/>
                </a:solidFill>
                <a:cs typeface="Arial"/>
              </a:rPr>
              <a:t>INDONESIA</a:t>
            </a:r>
          </a:p>
          <a:p>
            <a:r>
              <a:rPr lang="en-US" sz="800" dirty="0" smtClean="0">
                <a:solidFill>
                  <a:srgbClr val="7D7875"/>
                </a:solidFill>
                <a:cs typeface="Arial"/>
              </a:rPr>
              <a:t>UNITED STATES</a:t>
            </a:r>
          </a:p>
        </p:txBody>
      </p:sp>
      <p:sp>
        <p:nvSpPr>
          <p:cNvPr id="11" name="TextBox 10"/>
          <p:cNvSpPr txBox="1"/>
          <p:nvPr/>
        </p:nvSpPr>
        <p:spPr>
          <a:xfrm>
            <a:off x="7044283" y="5729090"/>
            <a:ext cx="1981200" cy="584775"/>
          </a:xfrm>
          <a:prstGeom prst="rect">
            <a:avLst/>
          </a:prstGeom>
          <a:noFill/>
        </p:spPr>
        <p:txBody>
          <a:bodyPr wrap="square" rtlCol="0">
            <a:spAutoFit/>
          </a:bodyPr>
          <a:lstStyle/>
          <a:p>
            <a:r>
              <a:rPr lang="en-US" sz="800" dirty="0" err="1" smtClean="0">
                <a:solidFill>
                  <a:srgbClr val="7D7875"/>
                </a:solidFill>
                <a:cs typeface="Arial"/>
              </a:rPr>
              <a:t>Isola</a:t>
            </a:r>
            <a:r>
              <a:rPr lang="en-US" sz="800" dirty="0" smtClean="0">
                <a:solidFill>
                  <a:srgbClr val="7D7875"/>
                </a:solidFill>
                <a:cs typeface="Arial"/>
              </a:rPr>
              <a:t> di San Giorgio Maggiore 8</a:t>
            </a:r>
          </a:p>
          <a:p>
            <a:r>
              <a:rPr lang="en-US" sz="800" dirty="0" smtClean="0">
                <a:solidFill>
                  <a:srgbClr val="7D7875"/>
                </a:solidFill>
                <a:cs typeface="Arial"/>
              </a:rPr>
              <a:t>Venice,</a:t>
            </a:r>
          </a:p>
          <a:p>
            <a:r>
              <a:rPr lang="en-US" sz="800" dirty="0" smtClean="0">
                <a:solidFill>
                  <a:srgbClr val="7D7875"/>
                </a:solidFill>
                <a:cs typeface="Arial"/>
              </a:rPr>
              <a:t>30124, Italy</a:t>
            </a:r>
          </a:p>
          <a:p>
            <a:r>
              <a:rPr lang="en-US" sz="800" u="sng" dirty="0" err="1" smtClean="0">
                <a:solidFill>
                  <a:srgbClr val="EF562B"/>
                </a:solidFill>
                <a:cs typeface="Arial"/>
              </a:rPr>
              <a:t>climatepolicyinitiative.org</a:t>
            </a:r>
            <a:endParaRPr lang="en-US" sz="800" u="sng" dirty="0">
              <a:solidFill>
                <a:srgbClr val="EF562B"/>
              </a:solidFill>
              <a:cs typeface="Arial"/>
            </a:endParaRPr>
          </a:p>
        </p:txBody>
      </p:sp>
      <p:cxnSp>
        <p:nvCxnSpPr>
          <p:cNvPr id="13" name="Straight Connector 12"/>
          <p:cNvCxnSpPr/>
          <p:nvPr/>
        </p:nvCxnSpPr>
        <p:spPr>
          <a:xfrm>
            <a:off x="4749827" y="5655728"/>
            <a:ext cx="0" cy="854610"/>
          </a:xfrm>
          <a:prstGeom prst="line">
            <a:avLst/>
          </a:prstGeom>
          <a:ln w="9525">
            <a:solidFill>
              <a:srgbClr val="7D7875"/>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7010418" y="5655728"/>
            <a:ext cx="0" cy="854610"/>
          </a:xfrm>
          <a:prstGeom prst="line">
            <a:avLst/>
          </a:prstGeom>
          <a:ln w="9525">
            <a:solidFill>
              <a:srgbClr val="7D787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829387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Rectangle 2"/>
          <p:cNvSpPr/>
          <p:nvPr/>
        </p:nvSpPr>
        <p:spPr>
          <a:xfrm>
            <a:off x="0" y="2690007"/>
            <a:ext cx="9144000" cy="147798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hasCustomPrompt="1"/>
          </p:nvPr>
        </p:nvSpPr>
        <p:spPr>
          <a:xfrm>
            <a:off x="722313" y="3158482"/>
            <a:ext cx="7772400" cy="501346"/>
          </a:xfrm>
        </p:spPr>
        <p:txBody>
          <a:bodyPr anchor="t">
            <a:normAutofit/>
          </a:bodyPr>
          <a:lstStyle>
            <a:lvl1pPr algn="ctr">
              <a:defRPr sz="2500" b="0" cap="none">
                <a:solidFill>
                  <a:schemeClr val="bg1"/>
                </a:solidFill>
                <a:latin typeface="Cronos Pro"/>
                <a:cs typeface="Cronos Pro"/>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5960256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1424" y="-39064"/>
            <a:ext cx="7927095" cy="854610"/>
          </a:xfrm>
        </p:spPr>
        <p:txBody>
          <a:bodyPr anchor="b">
            <a:normAutofit/>
          </a:bodyPr>
          <a:lstStyle>
            <a:lvl1pPr>
              <a:defRPr sz="2800">
                <a:solidFill>
                  <a:srgbClr val="F0542B"/>
                </a:solidFill>
                <a:latin typeface="+mj-lt"/>
                <a:cs typeface="Times New Roman"/>
              </a:defRPr>
            </a:lvl1pPr>
          </a:lstStyle>
          <a:p>
            <a:r>
              <a:rPr lang="en-US" smtClean="0"/>
              <a:t>Click to edit Master title style</a:t>
            </a:r>
            <a:endParaRPr lang="en-US" dirty="0"/>
          </a:p>
        </p:txBody>
      </p:sp>
      <p:sp>
        <p:nvSpPr>
          <p:cNvPr id="3" name="Content Placeholder 2"/>
          <p:cNvSpPr>
            <a:spLocks noGrp="1"/>
          </p:cNvSpPr>
          <p:nvPr>
            <p:ph idx="1"/>
          </p:nvPr>
        </p:nvSpPr>
        <p:spPr>
          <a:xfrm>
            <a:off x="611424" y="1136822"/>
            <a:ext cx="7927095" cy="5189837"/>
          </a:xfrm>
        </p:spPr>
        <p:txBody>
          <a:bodyPr/>
          <a:lstStyle>
            <a:lvl1pPr>
              <a:defRPr sz="2500" b="0" i="0">
                <a:solidFill>
                  <a:srgbClr val="7D7875"/>
                </a:solidFill>
                <a:latin typeface="Cronos Pro"/>
                <a:cs typeface="Cronos Pro"/>
              </a:defRPr>
            </a:lvl1pPr>
            <a:lvl2pPr>
              <a:defRPr sz="2400" b="0" i="0">
                <a:solidFill>
                  <a:srgbClr val="7D7875"/>
                </a:solidFill>
                <a:latin typeface="Cronos Pro"/>
                <a:cs typeface="Cronos Pro"/>
              </a:defRPr>
            </a:lvl2pPr>
            <a:lvl3pPr>
              <a:defRPr sz="2000" b="0" i="0">
                <a:solidFill>
                  <a:srgbClr val="7D7875"/>
                </a:solidFill>
                <a:latin typeface="Cronos Pro"/>
                <a:cs typeface="Cronos Pro"/>
              </a:defRPr>
            </a:lvl3pPr>
            <a:lvl4pPr>
              <a:defRPr sz="1800" b="0" i="0">
                <a:solidFill>
                  <a:srgbClr val="7D7875"/>
                </a:solidFill>
                <a:latin typeface="Cronos Pro"/>
                <a:cs typeface="Cronos Pro"/>
              </a:defRPr>
            </a:lvl4pPr>
            <a:lvl5pPr>
              <a:defRPr sz="1800" b="0" i="0">
                <a:solidFill>
                  <a:srgbClr val="7D7875"/>
                </a:solidFill>
                <a:latin typeface="Cronos Pro"/>
                <a:cs typeface="Cronos Pro"/>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5" name="Straight Connector 4"/>
          <p:cNvCxnSpPr/>
          <p:nvPr/>
        </p:nvCxnSpPr>
        <p:spPr>
          <a:xfrm>
            <a:off x="524756" y="0"/>
            <a:ext cx="0" cy="722376"/>
          </a:xfrm>
          <a:prstGeom prst="line">
            <a:avLst/>
          </a:prstGeom>
          <a:ln w="158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868179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ig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254000" y="276087"/>
            <a:ext cx="8680174" cy="5996609"/>
          </a:xfrm>
        </p:spPr>
        <p:txBody>
          <a:bodyPr/>
          <a:lstStyle>
            <a:lvl1pPr>
              <a:defRPr sz="2500" b="0" i="0">
                <a:solidFill>
                  <a:srgbClr val="7D7875"/>
                </a:solidFill>
                <a:latin typeface="Cronos Pro"/>
                <a:cs typeface="Cronos Pro"/>
              </a:defRPr>
            </a:lvl1pPr>
            <a:lvl2pPr>
              <a:defRPr sz="2400" b="0" i="0">
                <a:solidFill>
                  <a:srgbClr val="7D7875"/>
                </a:solidFill>
                <a:latin typeface="Cronos Pro"/>
                <a:cs typeface="Cronos Pro"/>
              </a:defRPr>
            </a:lvl2pPr>
            <a:lvl3pPr>
              <a:defRPr sz="2000" b="0" i="0">
                <a:solidFill>
                  <a:srgbClr val="7D7875"/>
                </a:solidFill>
                <a:latin typeface="Cronos Pro"/>
                <a:cs typeface="Cronos Pro"/>
              </a:defRPr>
            </a:lvl3pPr>
            <a:lvl4pPr>
              <a:defRPr sz="1800" b="0" i="0">
                <a:solidFill>
                  <a:srgbClr val="7D7875"/>
                </a:solidFill>
                <a:latin typeface="Cronos Pro"/>
                <a:cs typeface="Cronos Pro"/>
              </a:defRPr>
            </a:lvl4pPr>
            <a:lvl5pPr>
              <a:defRPr sz="1800" b="0" i="0">
                <a:solidFill>
                  <a:srgbClr val="7D7875"/>
                </a:solidFill>
                <a:latin typeface="Cronos Pro"/>
                <a:cs typeface="Cronos Pro"/>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1978673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ack page">
    <p:bg>
      <p:bgPr>
        <a:blipFill dpi="0" rotWithShape="1">
          <a:blip r:embed="rId2" cstate="print">
            <a:lum/>
          </a:blip>
          <a:srcRect/>
          <a:stretch>
            <a:fillRect b="1000"/>
          </a:stretch>
        </a:blipFill>
        <a:effectLst/>
      </p:bgPr>
    </p:bg>
    <p:spTree>
      <p:nvGrpSpPr>
        <p:cNvPr id="1" name=""/>
        <p:cNvGrpSpPr/>
        <p:nvPr/>
      </p:nvGrpSpPr>
      <p:grpSpPr>
        <a:xfrm>
          <a:off x="0" y="0"/>
          <a:ext cx="0" cy="0"/>
          <a:chOff x="0" y="0"/>
          <a:chExt cx="0" cy="0"/>
        </a:xfrm>
      </p:grpSpPr>
      <p:sp>
        <p:nvSpPr>
          <p:cNvPr id="6" name="TextBox 5"/>
          <p:cNvSpPr txBox="1"/>
          <p:nvPr/>
        </p:nvSpPr>
        <p:spPr>
          <a:xfrm>
            <a:off x="4766758" y="5685546"/>
            <a:ext cx="1549400" cy="830997"/>
          </a:xfrm>
          <a:prstGeom prst="rect">
            <a:avLst/>
          </a:prstGeom>
          <a:noFill/>
        </p:spPr>
        <p:txBody>
          <a:bodyPr wrap="square" rtlCol="0">
            <a:spAutoFit/>
          </a:bodyPr>
          <a:lstStyle/>
          <a:p>
            <a:r>
              <a:rPr lang="en-US" sz="800" dirty="0" smtClean="0">
                <a:solidFill>
                  <a:srgbClr val="7D7875"/>
                </a:solidFill>
                <a:cs typeface="Arial"/>
              </a:rPr>
              <a:t>BRAZIL</a:t>
            </a:r>
          </a:p>
          <a:p>
            <a:r>
              <a:rPr lang="en-US" sz="800" dirty="0" smtClean="0">
                <a:solidFill>
                  <a:srgbClr val="7D7875"/>
                </a:solidFill>
                <a:cs typeface="Arial"/>
              </a:rPr>
              <a:t>CHINA</a:t>
            </a:r>
          </a:p>
          <a:p>
            <a:r>
              <a:rPr lang="en-US" sz="800" kern="1200" dirty="0" smtClean="0">
                <a:solidFill>
                  <a:srgbClr val="7D7875"/>
                </a:solidFill>
                <a:latin typeface="+mn-lt"/>
                <a:ea typeface="+mn-ea"/>
                <a:cs typeface="Arial"/>
              </a:rPr>
              <a:t>EUROPE</a:t>
            </a:r>
          </a:p>
          <a:p>
            <a:r>
              <a:rPr lang="en-US" sz="800" dirty="0" smtClean="0">
                <a:solidFill>
                  <a:srgbClr val="7D7875"/>
                </a:solidFill>
                <a:cs typeface="Arial"/>
              </a:rPr>
              <a:t>INDIA</a:t>
            </a:r>
          </a:p>
          <a:p>
            <a:r>
              <a:rPr lang="en-US" sz="800" kern="1200" dirty="0" smtClean="0">
                <a:solidFill>
                  <a:srgbClr val="EF562B"/>
                </a:solidFill>
                <a:latin typeface="+mn-lt"/>
                <a:ea typeface="+mn-ea"/>
                <a:cs typeface="Arial"/>
              </a:rPr>
              <a:t>INDONESIA</a:t>
            </a:r>
          </a:p>
          <a:p>
            <a:r>
              <a:rPr lang="en-US" sz="800" dirty="0" smtClean="0">
                <a:solidFill>
                  <a:srgbClr val="7D7875"/>
                </a:solidFill>
                <a:cs typeface="Arial"/>
              </a:rPr>
              <a:t>UNITED STATES</a:t>
            </a:r>
          </a:p>
        </p:txBody>
      </p:sp>
      <p:sp>
        <p:nvSpPr>
          <p:cNvPr id="7" name="TextBox 6"/>
          <p:cNvSpPr txBox="1"/>
          <p:nvPr/>
        </p:nvSpPr>
        <p:spPr>
          <a:xfrm>
            <a:off x="7044283" y="5824340"/>
            <a:ext cx="1981200" cy="584775"/>
          </a:xfrm>
          <a:prstGeom prst="rect">
            <a:avLst/>
          </a:prstGeom>
          <a:noFill/>
        </p:spPr>
        <p:txBody>
          <a:bodyPr wrap="square" rtlCol="0">
            <a:spAutoFit/>
          </a:bodyPr>
          <a:lstStyle/>
          <a:p>
            <a:r>
              <a:rPr lang="en-US" sz="800" dirty="0" err="1" smtClean="0">
                <a:solidFill>
                  <a:srgbClr val="7D7875"/>
                </a:solidFill>
                <a:cs typeface="Arial"/>
              </a:rPr>
              <a:t>Isola</a:t>
            </a:r>
            <a:r>
              <a:rPr lang="en-US" sz="800" dirty="0" smtClean="0">
                <a:solidFill>
                  <a:srgbClr val="7D7875"/>
                </a:solidFill>
                <a:cs typeface="Arial"/>
              </a:rPr>
              <a:t> di San Giorgio Maggiore 8</a:t>
            </a:r>
          </a:p>
          <a:p>
            <a:r>
              <a:rPr lang="en-US" sz="800" dirty="0" smtClean="0">
                <a:solidFill>
                  <a:srgbClr val="7D7875"/>
                </a:solidFill>
                <a:cs typeface="Arial"/>
              </a:rPr>
              <a:t>Venice,</a:t>
            </a:r>
          </a:p>
          <a:p>
            <a:r>
              <a:rPr lang="en-US" sz="800" dirty="0" smtClean="0">
                <a:solidFill>
                  <a:srgbClr val="7D7875"/>
                </a:solidFill>
                <a:cs typeface="Arial"/>
              </a:rPr>
              <a:t>30124, Italy</a:t>
            </a:r>
          </a:p>
          <a:p>
            <a:r>
              <a:rPr lang="en-US" sz="800" u="sng" dirty="0" smtClean="0">
                <a:solidFill>
                  <a:srgbClr val="EF562B"/>
                </a:solidFill>
                <a:cs typeface="Arial"/>
              </a:rPr>
              <a:t>climatepolicyinitiative.org</a:t>
            </a:r>
            <a:endParaRPr lang="en-US" sz="800" u="sng" dirty="0">
              <a:solidFill>
                <a:srgbClr val="EF562B"/>
              </a:solidFill>
              <a:cs typeface="Arial"/>
            </a:endParaRPr>
          </a:p>
        </p:txBody>
      </p:sp>
      <p:cxnSp>
        <p:nvCxnSpPr>
          <p:cNvPr id="8" name="Straight Connector 7"/>
          <p:cNvCxnSpPr/>
          <p:nvPr/>
        </p:nvCxnSpPr>
        <p:spPr>
          <a:xfrm>
            <a:off x="4749827" y="5655728"/>
            <a:ext cx="0" cy="854610"/>
          </a:xfrm>
          <a:prstGeom prst="line">
            <a:avLst/>
          </a:prstGeom>
          <a:ln w="9525">
            <a:solidFill>
              <a:srgbClr val="7D7875"/>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10418" y="5655728"/>
            <a:ext cx="0" cy="854610"/>
          </a:xfrm>
          <a:prstGeom prst="line">
            <a:avLst/>
          </a:prstGeom>
          <a:ln w="9525">
            <a:solidFill>
              <a:srgbClr val="7D787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84802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PI Section Header">
    <p:spTree>
      <p:nvGrpSpPr>
        <p:cNvPr id="1" name=""/>
        <p:cNvGrpSpPr/>
        <p:nvPr/>
      </p:nvGrpSpPr>
      <p:grpSpPr>
        <a:xfrm>
          <a:off x="0" y="0"/>
          <a:ext cx="0" cy="0"/>
          <a:chOff x="0" y="0"/>
          <a:chExt cx="0" cy="0"/>
        </a:xfrm>
      </p:grpSpPr>
      <p:cxnSp>
        <p:nvCxnSpPr>
          <p:cNvPr id="8" name="Conector reto 7"/>
          <p:cNvCxnSpPr/>
          <p:nvPr userDrawn="1"/>
        </p:nvCxnSpPr>
        <p:spPr>
          <a:xfrm>
            <a:off x="683568" y="5518861"/>
            <a:ext cx="0" cy="720080"/>
          </a:xfrm>
          <a:prstGeom prst="line">
            <a:avLst/>
          </a:prstGeom>
          <a:ln w="28575">
            <a:solidFill>
              <a:srgbClr val="7B7875"/>
            </a:solidFill>
          </a:ln>
        </p:spPr>
        <p:style>
          <a:lnRef idx="1">
            <a:schemeClr val="accent1"/>
          </a:lnRef>
          <a:fillRef idx="0">
            <a:schemeClr val="accent1"/>
          </a:fillRef>
          <a:effectRef idx="0">
            <a:schemeClr val="accent1"/>
          </a:effectRef>
          <a:fontRef idx="minor">
            <a:schemeClr val="tx1"/>
          </a:fontRef>
        </p:style>
      </p:cxnSp>
      <p:cxnSp>
        <p:nvCxnSpPr>
          <p:cNvPr id="9" name="Conector reto 8"/>
          <p:cNvCxnSpPr/>
          <p:nvPr userDrawn="1"/>
        </p:nvCxnSpPr>
        <p:spPr>
          <a:xfrm flipH="1">
            <a:off x="547936" y="6094925"/>
            <a:ext cx="8056512" cy="8384"/>
          </a:xfrm>
          <a:prstGeom prst="line">
            <a:avLst/>
          </a:prstGeom>
          <a:ln w="28575">
            <a:solidFill>
              <a:srgbClr val="7B7875"/>
            </a:solidFill>
          </a:ln>
        </p:spPr>
        <p:style>
          <a:lnRef idx="1">
            <a:schemeClr val="accent1"/>
          </a:lnRef>
          <a:fillRef idx="0">
            <a:schemeClr val="accent1"/>
          </a:fillRef>
          <a:effectRef idx="0">
            <a:schemeClr val="accent1"/>
          </a:effectRef>
          <a:fontRef idx="minor">
            <a:schemeClr val="tx1"/>
          </a:fontRef>
        </p:style>
      </p:cxnSp>
      <p:sp>
        <p:nvSpPr>
          <p:cNvPr id="11" name="Título 1"/>
          <p:cNvSpPr>
            <a:spLocks noGrp="1"/>
          </p:cNvSpPr>
          <p:nvPr>
            <p:ph type="title" hasCustomPrompt="1"/>
          </p:nvPr>
        </p:nvSpPr>
        <p:spPr>
          <a:xfrm>
            <a:off x="722313" y="5518860"/>
            <a:ext cx="7772400" cy="557015"/>
          </a:xfrm>
        </p:spPr>
        <p:txBody>
          <a:bodyPr anchor="b"/>
          <a:lstStyle>
            <a:lvl1pPr algn="l">
              <a:defRPr sz="2800" b="0" cap="small" baseline="0">
                <a:solidFill>
                  <a:srgbClr val="1C75BC"/>
                </a:solidFill>
              </a:defRPr>
            </a:lvl1pPr>
          </a:lstStyle>
          <a:p>
            <a:r>
              <a:rPr lang="pt-BR" dirty="0" err="1" smtClean="0"/>
              <a:t>Click</a:t>
            </a:r>
            <a:r>
              <a:rPr lang="pt-BR" dirty="0" smtClean="0"/>
              <a:t> to </a:t>
            </a:r>
            <a:r>
              <a:rPr lang="pt-BR" dirty="0" err="1" smtClean="0"/>
              <a:t>editsectiontitle</a:t>
            </a:r>
            <a:endParaRPr lang="pt-BR" dirty="0"/>
          </a:p>
        </p:txBody>
      </p:sp>
    </p:spTree>
    <p:extLst>
      <p:ext uri="{BB962C8B-B14F-4D97-AF65-F5344CB8AC3E}">
        <p14:creationId xmlns:p14="http://schemas.microsoft.com/office/powerpoint/2010/main" val="1248263818"/>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PI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4468" y="108661"/>
            <a:ext cx="8603084" cy="576064"/>
          </a:xfrm>
        </p:spPr>
        <p:txBody>
          <a:bodyPr>
            <a:normAutofit/>
          </a:bodyPr>
          <a:lstStyle>
            <a:lvl1pPr>
              <a:defRPr sz="2600" b="0">
                <a:solidFill>
                  <a:srgbClr val="F1552C"/>
                </a:solidFill>
                <a:latin typeface="+mj-lt"/>
                <a:cs typeface="Cronos Pro" pitchFamily="34" charset="0"/>
              </a:defRPr>
            </a:lvl1pPr>
          </a:lstStyle>
          <a:p>
            <a:r>
              <a:rPr lang="en-US" dirty="0" smtClean="0"/>
              <a:t>Click to edit slide title</a:t>
            </a:r>
            <a:endParaRPr lang="en-US" dirty="0"/>
          </a:p>
        </p:txBody>
      </p:sp>
      <p:sp>
        <p:nvSpPr>
          <p:cNvPr id="3" name="Content Placeholder 2"/>
          <p:cNvSpPr>
            <a:spLocks noGrp="1"/>
          </p:cNvSpPr>
          <p:nvPr>
            <p:ph idx="1" hasCustomPrompt="1"/>
          </p:nvPr>
        </p:nvSpPr>
        <p:spPr>
          <a:xfrm>
            <a:off x="264468" y="990601"/>
            <a:ext cx="8603085" cy="5327399"/>
          </a:xfrm>
        </p:spPr>
        <p:txBody>
          <a:bodyPr>
            <a:normAutofit/>
          </a:bodyPr>
          <a:lstStyle>
            <a:lvl1pPr>
              <a:defRPr sz="2600">
                <a:solidFill>
                  <a:srgbClr val="7B7875"/>
                </a:solidFill>
                <a:latin typeface="+mj-lt"/>
                <a:cs typeface="Chaparral Pro"/>
              </a:defRPr>
            </a:lvl1pPr>
            <a:lvl2pPr>
              <a:defRPr sz="2400">
                <a:solidFill>
                  <a:srgbClr val="7B7875"/>
                </a:solidFill>
                <a:latin typeface="+mj-lt"/>
                <a:cs typeface="Chaparral Pro"/>
              </a:defRPr>
            </a:lvl2pPr>
            <a:lvl3pPr>
              <a:defRPr sz="2200">
                <a:solidFill>
                  <a:srgbClr val="7B7875"/>
                </a:solidFill>
                <a:latin typeface="+mj-lt"/>
                <a:cs typeface="Chaparral Pro"/>
              </a:defRPr>
            </a:lvl3pPr>
            <a:lvl4pPr>
              <a:defRPr sz="1800">
                <a:solidFill>
                  <a:srgbClr val="7D7875"/>
                </a:solidFill>
                <a:latin typeface="Chaparral Pro"/>
                <a:cs typeface="Chaparral Pro"/>
              </a:defRPr>
            </a:lvl4pPr>
            <a:lvl5pPr>
              <a:defRPr sz="1800">
                <a:solidFill>
                  <a:srgbClr val="7D7875"/>
                </a:solidFill>
                <a:latin typeface="Chaparral Pro"/>
                <a:cs typeface="Chaparral Pro"/>
              </a:defRPr>
            </a:lvl5pPr>
          </a:lstStyle>
          <a:p>
            <a:pPr lvl="0"/>
            <a:r>
              <a:rPr lang="en-US" dirty="0" smtClean="0"/>
              <a:t>Click to edit text</a:t>
            </a:r>
          </a:p>
          <a:p>
            <a:pPr lvl="1"/>
            <a:r>
              <a:rPr lang="en-US" dirty="0" smtClean="0"/>
              <a:t>Second level</a:t>
            </a:r>
          </a:p>
          <a:p>
            <a:pPr lvl="2"/>
            <a:r>
              <a:rPr lang="en-US" dirty="0" smtClean="0"/>
              <a:t>Third level</a:t>
            </a:r>
          </a:p>
        </p:txBody>
      </p:sp>
      <p:sp>
        <p:nvSpPr>
          <p:cNvPr id="10" name="CaixaDeTexto 9"/>
          <p:cNvSpPr txBox="1"/>
          <p:nvPr userDrawn="1"/>
        </p:nvSpPr>
        <p:spPr>
          <a:xfrm>
            <a:off x="8203721" y="6512943"/>
            <a:ext cx="819509" cy="224287"/>
          </a:xfrm>
          <a:prstGeom prst="rect">
            <a:avLst/>
          </a:prstGeom>
        </p:spPr>
        <p:txBody>
          <a:bodyPr vert="horz" wrap="square" lIns="91440" tIns="45720" rIns="91440" bIns="45720" rtlCol="0" anchor="ctr">
            <a:noAutofit/>
          </a:bodyPr>
          <a:lstStyle/>
          <a:p>
            <a:pPr marL="0" marR="0" indent="0" algn="r" defTabSz="457200" rtl="0" eaLnBrk="1" fontAlgn="auto" latinLnBrk="0" hangingPunct="1">
              <a:lnSpc>
                <a:spcPct val="100000"/>
              </a:lnSpc>
              <a:spcBef>
                <a:spcPct val="0"/>
              </a:spcBef>
              <a:spcAft>
                <a:spcPts val="0"/>
              </a:spcAft>
              <a:buClrTx/>
              <a:buSzTx/>
              <a:buFontTx/>
              <a:buNone/>
              <a:tabLst/>
            </a:pPr>
            <a:fld id="{5C1F9671-D1F4-444C-95DB-BD5BEE5A8605}" type="slidenum">
              <a:rPr kumimoji="0" lang="pt-BR" sz="1400" b="0" i="0" u="none" strike="noStrike" kern="1200" cap="small" spc="0" normalizeH="0" baseline="0" noProof="0" smtClean="0">
                <a:ln>
                  <a:noFill/>
                </a:ln>
                <a:solidFill>
                  <a:srgbClr val="7B7875"/>
                </a:solidFill>
                <a:effectLst/>
                <a:uLnTx/>
                <a:uFillTx/>
                <a:latin typeface="+mj-lt"/>
                <a:ea typeface="+mj-ea"/>
                <a:cs typeface="Cambria" pitchFamily="18" charset="0"/>
              </a:rPr>
              <a:pPr marL="0" marR="0" indent="0" algn="r" defTabSz="457200" rtl="0" eaLnBrk="1" fontAlgn="auto" latinLnBrk="0" hangingPunct="1">
                <a:lnSpc>
                  <a:spcPct val="100000"/>
                </a:lnSpc>
                <a:spcBef>
                  <a:spcPct val="0"/>
                </a:spcBef>
                <a:spcAft>
                  <a:spcPts val="0"/>
                </a:spcAft>
                <a:buClrTx/>
                <a:buSzTx/>
                <a:buFontTx/>
                <a:buNone/>
                <a:tabLst/>
              </a:pPr>
              <a:t>‹#›</a:t>
            </a:fld>
            <a:endParaRPr kumimoji="0" lang="pt-BR" sz="1400" b="0" i="0" u="none" strike="noStrike" kern="1200" cap="small" spc="0" normalizeH="0" baseline="0" noProof="0" dirty="0" smtClean="0">
              <a:ln>
                <a:noFill/>
              </a:ln>
              <a:solidFill>
                <a:srgbClr val="7B7875"/>
              </a:solidFill>
              <a:effectLst/>
              <a:uLnTx/>
              <a:uFillTx/>
              <a:latin typeface="+mj-lt"/>
              <a:ea typeface="+mj-ea"/>
              <a:cs typeface="Cambria" pitchFamily="18" charset="0"/>
            </a:endParaRPr>
          </a:p>
        </p:txBody>
      </p:sp>
    </p:spTree>
    <p:extLst>
      <p:ext uri="{BB962C8B-B14F-4D97-AF65-F5344CB8AC3E}">
        <p14:creationId xmlns:p14="http://schemas.microsoft.com/office/powerpoint/2010/main" val="28747465"/>
      </p:ext>
    </p:extLst>
  </p:cSld>
  <p:clrMapOvr>
    <a:masterClrMapping/>
  </p:clrMapOvr>
  <p:transition>
    <p:fade/>
  </p:transition>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PI Back page">
    <p:spTree>
      <p:nvGrpSpPr>
        <p:cNvPr id="1" name=""/>
        <p:cNvGrpSpPr/>
        <p:nvPr/>
      </p:nvGrpSpPr>
      <p:grpSpPr>
        <a:xfrm>
          <a:off x="0" y="0"/>
          <a:ext cx="0" cy="0"/>
          <a:chOff x="0" y="0"/>
          <a:chExt cx="0" cy="0"/>
        </a:xfrm>
      </p:grpSpPr>
      <p:pic>
        <p:nvPicPr>
          <p:cNvPr id="2050" name="Picture 2" descr="C:\Users\CPI Rio\Desktop\Clarissa, Retreat 2012\Retreat Docs\Comms\Grafismo Rio.jpg"/>
          <p:cNvPicPr>
            <a:picLocks noChangeAspect="1" noChangeArrowheads="1"/>
          </p:cNvPicPr>
          <p:nvPr userDrawn="1"/>
        </p:nvPicPr>
        <p:blipFill>
          <a:blip r:embed="rId2"/>
          <a:srcRect/>
          <a:stretch>
            <a:fillRect/>
          </a:stretch>
        </p:blipFill>
        <p:spPr bwMode="auto">
          <a:xfrm>
            <a:off x="0" y="3661693"/>
            <a:ext cx="9144000" cy="3196307"/>
          </a:xfrm>
          <a:prstGeom prst="rect">
            <a:avLst/>
          </a:prstGeom>
          <a:noFill/>
        </p:spPr>
      </p:pic>
      <p:sp>
        <p:nvSpPr>
          <p:cNvPr id="12" name="CaixaDeTexto 11"/>
          <p:cNvSpPr txBox="1"/>
          <p:nvPr userDrawn="1"/>
        </p:nvSpPr>
        <p:spPr>
          <a:xfrm>
            <a:off x="0" y="334354"/>
            <a:ext cx="9144000" cy="461665"/>
          </a:xfrm>
          <a:prstGeom prst="rect">
            <a:avLst/>
          </a:prstGeom>
          <a:noFill/>
        </p:spPr>
        <p:txBody>
          <a:bodyPr wrap="square" rtlCol="0" anchor="ctr">
            <a:spAutoFit/>
          </a:bodyPr>
          <a:lstStyle/>
          <a:p>
            <a:pPr algn="ctr"/>
            <a:r>
              <a:rPr lang="pt-BR" sz="2400" b="1" dirty="0" err="1" smtClean="0">
                <a:solidFill>
                  <a:srgbClr val="F1552C"/>
                </a:solidFill>
              </a:rPr>
              <a:t>Thank</a:t>
            </a:r>
            <a:r>
              <a:rPr lang="pt-BR" sz="2400" b="1" baseline="0" dirty="0" err="1" smtClean="0">
                <a:solidFill>
                  <a:srgbClr val="F1552C"/>
                </a:solidFill>
              </a:rPr>
              <a:t>You</a:t>
            </a:r>
            <a:endParaRPr lang="pt-BR" sz="2400" b="1" dirty="0">
              <a:solidFill>
                <a:srgbClr val="F1552C"/>
              </a:solidFill>
            </a:endParaRPr>
          </a:p>
        </p:txBody>
      </p:sp>
      <p:sp>
        <p:nvSpPr>
          <p:cNvPr id="8" name="CaixaDeTexto 7"/>
          <p:cNvSpPr txBox="1"/>
          <p:nvPr userDrawn="1"/>
        </p:nvSpPr>
        <p:spPr>
          <a:xfrm>
            <a:off x="0" y="1689166"/>
            <a:ext cx="9144000" cy="707886"/>
          </a:xfrm>
          <a:prstGeom prst="rect">
            <a:avLst/>
          </a:prstGeom>
          <a:noFill/>
        </p:spPr>
        <p:txBody>
          <a:bodyPr wrap="square" rtlCol="0" anchor="ctr">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pt-BR" sz="2000" b="0" dirty="0" err="1" smtClean="0">
                <a:solidFill>
                  <a:srgbClr val="7B7875"/>
                </a:solidFill>
              </a:rPr>
              <a:t>ClimatePolicyInitiative</a:t>
            </a:r>
            <a:r>
              <a:rPr lang="pt-BR" sz="2000" b="0" dirty="0" smtClean="0">
                <a:solidFill>
                  <a:srgbClr val="7B7875"/>
                </a:solidFill>
              </a:rPr>
              <a:t> Rio de Janeiro</a:t>
            </a:r>
          </a:p>
          <a:p>
            <a:pPr algn="ctr"/>
            <a:r>
              <a:rPr lang="pt-BR" sz="2000" b="0" dirty="0" smtClean="0">
                <a:solidFill>
                  <a:srgbClr val="7B7875"/>
                </a:solidFill>
              </a:rPr>
              <a:t>Núcleo de Avaliação de Políticas Climáticas da </a:t>
            </a:r>
            <a:r>
              <a:rPr lang="pt-BR" sz="2000" b="0" dirty="0" err="1" smtClean="0">
                <a:solidFill>
                  <a:srgbClr val="7B7875"/>
                </a:solidFill>
              </a:rPr>
              <a:t>PUC-Rio</a:t>
            </a:r>
            <a:endParaRPr lang="pt-BR" sz="2000" b="0" dirty="0" smtClean="0">
              <a:solidFill>
                <a:srgbClr val="7B7875"/>
              </a:solidFill>
            </a:endParaRPr>
          </a:p>
        </p:txBody>
      </p:sp>
      <p:sp>
        <p:nvSpPr>
          <p:cNvPr id="9" name="CaixaDeTexto 8"/>
          <p:cNvSpPr txBox="1"/>
          <p:nvPr userDrawn="1"/>
        </p:nvSpPr>
        <p:spPr>
          <a:xfrm>
            <a:off x="0" y="3027612"/>
            <a:ext cx="9144000" cy="400110"/>
          </a:xfrm>
          <a:prstGeom prst="rect">
            <a:avLst/>
          </a:prstGeom>
          <a:noFill/>
        </p:spPr>
        <p:txBody>
          <a:bodyPr wrap="square" rtlCol="0" anchor="ctr">
            <a:spAutoFit/>
          </a:bodyPr>
          <a:lstStyle/>
          <a:p>
            <a:pPr algn="ctr"/>
            <a:r>
              <a:rPr lang="pt-BR" sz="2000" b="0" dirty="0" smtClean="0">
                <a:solidFill>
                  <a:srgbClr val="F1552C"/>
                </a:solidFill>
              </a:rPr>
              <a:t>climatepolicyinitiative.org</a:t>
            </a:r>
            <a:endParaRPr lang="pt-BR" sz="2000" b="0" dirty="0">
              <a:solidFill>
                <a:srgbClr val="F1552C"/>
              </a:solidFill>
            </a:endParaRPr>
          </a:p>
        </p:txBody>
      </p:sp>
      <p:sp>
        <p:nvSpPr>
          <p:cNvPr id="6" name="CaixaDeTexto 5"/>
          <p:cNvSpPr txBox="1"/>
          <p:nvPr userDrawn="1"/>
        </p:nvSpPr>
        <p:spPr>
          <a:xfrm>
            <a:off x="0" y="3351456"/>
            <a:ext cx="9144000" cy="400110"/>
          </a:xfrm>
          <a:prstGeom prst="rect">
            <a:avLst/>
          </a:prstGeom>
          <a:noFill/>
        </p:spPr>
        <p:txBody>
          <a:bodyPr wrap="square" rtlCol="0" anchor="ctr">
            <a:spAutoFit/>
          </a:bodyPr>
          <a:lstStyle/>
          <a:p>
            <a:pPr algn="ctr"/>
            <a:r>
              <a:rPr lang="pt-BR" sz="2000" b="0" dirty="0" smtClean="0">
                <a:solidFill>
                  <a:srgbClr val="F1552C"/>
                </a:solidFill>
              </a:rPr>
              <a:t>clarissa@cpirio.org</a:t>
            </a:r>
            <a:endParaRPr lang="pt-BR" sz="2000" b="0" dirty="0">
              <a:solidFill>
                <a:srgbClr val="F1552C"/>
              </a:solidFill>
            </a:endParaRPr>
          </a:p>
        </p:txBody>
      </p:sp>
    </p:spTree>
    <p:extLst>
      <p:ext uri="{BB962C8B-B14F-4D97-AF65-F5344CB8AC3E}">
        <p14:creationId xmlns:p14="http://schemas.microsoft.com/office/powerpoint/2010/main" val="3112838435"/>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e-DE"/>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693CA04-3523-42B1-B643-0BD8A37839B5}" type="datetimeFigureOut">
              <a:rPr lang="de-DE" smtClean="0"/>
              <a:pPr/>
              <a:t>05.11.2013</a:t>
            </a:fld>
            <a:endParaRPr lang="de-D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2C95239-0E76-4736-A266-FCDC8EA70A30}" type="slidenum">
              <a:rPr lang="de-DE" smtClean="0"/>
              <a:pPr/>
              <a:t>‹#›</a:t>
            </a:fld>
            <a:endParaRPr lang="de-DE"/>
          </a:p>
        </p:txBody>
      </p:sp>
    </p:spTree>
    <p:extLst>
      <p:ext uri="{BB962C8B-B14F-4D97-AF65-F5344CB8AC3E}">
        <p14:creationId xmlns:p14="http://schemas.microsoft.com/office/powerpoint/2010/main" val="3130838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EA0E770-702A-48F6-8548-708359DD29D9}" type="datetimeFigureOut">
              <a:rPr lang="en-US" smtClean="0"/>
              <a:pPr/>
              <a:t>11/5/2013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8DACFEF-BEF2-4BEE-9E67-71FAE45C6815}" type="slidenum">
              <a:rPr lang="en-US" smtClean="0"/>
              <a:pPr/>
              <a:t>‹#›</a:t>
            </a:fld>
            <a:endParaRPr lang="en-US"/>
          </a:p>
        </p:txBody>
      </p:sp>
    </p:spTree>
    <p:extLst>
      <p:ext uri="{BB962C8B-B14F-4D97-AF65-F5344CB8AC3E}">
        <p14:creationId xmlns:p14="http://schemas.microsoft.com/office/powerpoint/2010/main" val="1113483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lide">
    <p:bg>
      <p:bgPr>
        <a:blipFill rotWithShape="1">
          <a:blip r:embed="rId2" cstate="print"/>
          <a:stretch>
            <a:fillRect/>
          </a:stretch>
        </a:blipFill>
        <a:effectLst/>
      </p:bgPr>
    </p:bg>
    <p:spTree>
      <p:nvGrpSpPr>
        <p:cNvPr id="1" name=""/>
        <p:cNvGrpSpPr/>
        <p:nvPr/>
      </p:nvGrpSpPr>
      <p:grpSpPr>
        <a:xfrm>
          <a:off x="0" y="0"/>
          <a:ext cx="0" cy="0"/>
          <a:chOff x="0" y="0"/>
          <a:chExt cx="0" cy="0"/>
        </a:xfrm>
      </p:grpSpPr>
      <p:pic>
        <p:nvPicPr>
          <p:cNvPr id="12" name="Picture 11" descr="CPI_cover_pag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35954"/>
          </a:xfrm>
          <a:prstGeom prst="rect">
            <a:avLst/>
          </a:prstGeom>
        </p:spPr>
      </p:pic>
      <p:sp>
        <p:nvSpPr>
          <p:cNvPr id="2" name="Title 1"/>
          <p:cNvSpPr>
            <a:spLocks noGrp="1"/>
          </p:cNvSpPr>
          <p:nvPr>
            <p:ph type="ctrTitle"/>
          </p:nvPr>
        </p:nvSpPr>
        <p:spPr>
          <a:xfrm>
            <a:off x="685800" y="2043183"/>
            <a:ext cx="7772400" cy="1160565"/>
          </a:xfrm>
        </p:spPr>
        <p:txBody>
          <a:bodyPr>
            <a:normAutofit/>
          </a:bodyPr>
          <a:lstStyle>
            <a:lvl1pPr algn="ctr">
              <a:defRPr sz="5000" b="0" i="0">
                <a:solidFill>
                  <a:srgbClr val="F0542B"/>
                </a:solidFill>
                <a:latin typeface="Cronos Pro"/>
                <a:cs typeface="Cronos Pro"/>
              </a:defRPr>
            </a:lvl1pPr>
          </a:lstStyle>
          <a:p>
            <a:r>
              <a:rPr lang="en-US" smtClean="0"/>
              <a:t>Click to edit Master title style</a:t>
            </a:r>
            <a:endParaRPr lang="en-US" dirty="0"/>
          </a:p>
        </p:txBody>
      </p:sp>
      <p:sp>
        <p:nvSpPr>
          <p:cNvPr id="9" name="Content Placeholder 8"/>
          <p:cNvSpPr>
            <a:spLocks noGrp="1"/>
          </p:cNvSpPr>
          <p:nvPr>
            <p:ph sz="quarter" idx="13"/>
          </p:nvPr>
        </p:nvSpPr>
        <p:spPr>
          <a:xfrm>
            <a:off x="1375569" y="3250187"/>
            <a:ext cx="6392862" cy="927100"/>
          </a:xfrm>
        </p:spPr>
        <p:txBody>
          <a:bodyPr>
            <a:normAutofit/>
          </a:bodyPr>
          <a:lstStyle>
            <a:lvl1pPr marL="0" indent="0" algn="ctr">
              <a:buFont typeface="+mj-lt"/>
              <a:buNone/>
              <a:defRPr sz="2000">
                <a:solidFill>
                  <a:srgbClr val="7D7875"/>
                </a:solidFill>
                <a:latin typeface="Cronos Pro"/>
                <a:cs typeface="Cronos Pro"/>
              </a:defRPr>
            </a:lvl1pPr>
          </a:lstStyle>
          <a:p>
            <a:pPr lvl="0"/>
            <a:r>
              <a:rPr lang="en-US" smtClean="0"/>
              <a:t>Click to edit Master text styles</a:t>
            </a:r>
          </a:p>
        </p:txBody>
      </p:sp>
      <p:sp>
        <p:nvSpPr>
          <p:cNvPr id="10" name="TextBox 9"/>
          <p:cNvSpPr txBox="1"/>
          <p:nvPr/>
        </p:nvSpPr>
        <p:spPr>
          <a:xfrm>
            <a:off x="4766758" y="5685546"/>
            <a:ext cx="1549400" cy="830997"/>
          </a:xfrm>
          <a:prstGeom prst="rect">
            <a:avLst/>
          </a:prstGeom>
          <a:noFill/>
        </p:spPr>
        <p:txBody>
          <a:bodyPr wrap="square" rtlCol="0">
            <a:spAutoFit/>
          </a:bodyPr>
          <a:lstStyle/>
          <a:p>
            <a:r>
              <a:rPr lang="en-US" sz="800" dirty="0" smtClean="0">
                <a:solidFill>
                  <a:srgbClr val="7D7875"/>
                </a:solidFill>
                <a:cs typeface="Arial"/>
              </a:rPr>
              <a:t>BRAZIL</a:t>
            </a:r>
          </a:p>
          <a:p>
            <a:r>
              <a:rPr lang="en-US" sz="800" dirty="0" smtClean="0">
                <a:solidFill>
                  <a:srgbClr val="7D7875"/>
                </a:solidFill>
                <a:cs typeface="Arial"/>
              </a:rPr>
              <a:t>CHINA</a:t>
            </a:r>
          </a:p>
          <a:p>
            <a:r>
              <a:rPr lang="en-US" sz="800" dirty="0" smtClean="0">
                <a:solidFill>
                  <a:srgbClr val="EF562B"/>
                </a:solidFill>
                <a:cs typeface="Arial"/>
              </a:rPr>
              <a:t>EUROPE</a:t>
            </a:r>
          </a:p>
          <a:p>
            <a:r>
              <a:rPr lang="en-US" sz="800" dirty="0" smtClean="0">
                <a:solidFill>
                  <a:srgbClr val="7D7875"/>
                </a:solidFill>
                <a:cs typeface="Arial"/>
              </a:rPr>
              <a:t>INDIA</a:t>
            </a:r>
          </a:p>
          <a:p>
            <a:r>
              <a:rPr lang="en-US" sz="800" dirty="0" smtClean="0">
                <a:solidFill>
                  <a:srgbClr val="7D7875"/>
                </a:solidFill>
                <a:cs typeface="Arial"/>
              </a:rPr>
              <a:t>INDONESIA</a:t>
            </a:r>
          </a:p>
          <a:p>
            <a:r>
              <a:rPr lang="en-US" sz="800" dirty="0" smtClean="0">
                <a:solidFill>
                  <a:srgbClr val="7D7875"/>
                </a:solidFill>
                <a:cs typeface="Arial"/>
              </a:rPr>
              <a:t>UNITED STATES</a:t>
            </a:r>
          </a:p>
        </p:txBody>
      </p:sp>
      <p:sp>
        <p:nvSpPr>
          <p:cNvPr id="11" name="TextBox 10"/>
          <p:cNvSpPr txBox="1"/>
          <p:nvPr/>
        </p:nvSpPr>
        <p:spPr>
          <a:xfrm>
            <a:off x="7044283" y="5729090"/>
            <a:ext cx="1981200" cy="584775"/>
          </a:xfrm>
          <a:prstGeom prst="rect">
            <a:avLst/>
          </a:prstGeom>
          <a:noFill/>
        </p:spPr>
        <p:txBody>
          <a:bodyPr wrap="square" rtlCol="0">
            <a:spAutoFit/>
          </a:bodyPr>
          <a:lstStyle/>
          <a:p>
            <a:r>
              <a:rPr lang="en-US" sz="800" dirty="0" err="1" smtClean="0">
                <a:solidFill>
                  <a:srgbClr val="7D7875"/>
                </a:solidFill>
                <a:cs typeface="Arial"/>
              </a:rPr>
              <a:t>Isola</a:t>
            </a:r>
            <a:r>
              <a:rPr lang="en-US" sz="800" dirty="0" smtClean="0">
                <a:solidFill>
                  <a:srgbClr val="7D7875"/>
                </a:solidFill>
                <a:cs typeface="Arial"/>
              </a:rPr>
              <a:t> di San Giorgio Maggiore 8</a:t>
            </a:r>
          </a:p>
          <a:p>
            <a:r>
              <a:rPr lang="en-US" sz="800" dirty="0" smtClean="0">
                <a:solidFill>
                  <a:srgbClr val="7D7875"/>
                </a:solidFill>
                <a:cs typeface="Arial"/>
              </a:rPr>
              <a:t>Venice,</a:t>
            </a:r>
          </a:p>
          <a:p>
            <a:r>
              <a:rPr lang="en-US" sz="800" dirty="0" smtClean="0">
                <a:solidFill>
                  <a:srgbClr val="7D7875"/>
                </a:solidFill>
                <a:cs typeface="Arial"/>
              </a:rPr>
              <a:t>30124, Italy</a:t>
            </a:r>
          </a:p>
          <a:p>
            <a:r>
              <a:rPr lang="en-US" sz="800" u="sng" dirty="0" err="1" smtClean="0">
                <a:solidFill>
                  <a:srgbClr val="EF562B"/>
                </a:solidFill>
                <a:cs typeface="Arial"/>
              </a:rPr>
              <a:t>climatepolicyinitiative.org</a:t>
            </a:r>
            <a:endParaRPr lang="en-US" sz="800" u="sng" dirty="0">
              <a:solidFill>
                <a:srgbClr val="EF562B"/>
              </a:solidFill>
              <a:cs typeface="Arial"/>
            </a:endParaRPr>
          </a:p>
        </p:txBody>
      </p:sp>
      <p:cxnSp>
        <p:nvCxnSpPr>
          <p:cNvPr id="13" name="Straight Connector 12"/>
          <p:cNvCxnSpPr/>
          <p:nvPr/>
        </p:nvCxnSpPr>
        <p:spPr>
          <a:xfrm>
            <a:off x="4749827" y="5655728"/>
            <a:ext cx="0" cy="854610"/>
          </a:xfrm>
          <a:prstGeom prst="line">
            <a:avLst/>
          </a:prstGeom>
          <a:ln w="9525">
            <a:solidFill>
              <a:srgbClr val="7D7875"/>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7010418" y="5655728"/>
            <a:ext cx="0" cy="854610"/>
          </a:xfrm>
          <a:prstGeom prst="line">
            <a:avLst/>
          </a:prstGeom>
          <a:ln w="9525">
            <a:solidFill>
              <a:srgbClr val="7D787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820683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Rectangle 2"/>
          <p:cNvSpPr/>
          <p:nvPr/>
        </p:nvSpPr>
        <p:spPr>
          <a:xfrm>
            <a:off x="0" y="2690007"/>
            <a:ext cx="9144000" cy="147798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hasCustomPrompt="1"/>
          </p:nvPr>
        </p:nvSpPr>
        <p:spPr>
          <a:xfrm>
            <a:off x="722313" y="3158482"/>
            <a:ext cx="7772400" cy="501346"/>
          </a:xfrm>
        </p:spPr>
        <p:txBody>
          <a:bodyPr anchor="t">
            <a:normAutofit/>
          </a:bodyPr>
          <a:lstStyle>
            <a:lvl1pPr algn="ctr">
              <a:defRPr sz="2500" b="0" cap="none">
                <a:solidFill>
                  <a:schemeClr val="bg1"/>
                </a:solidFill>
                <a:latin typeface="Cronos Pro"/>
                <a:cs typeface="Cronos Pro"/>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9213449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1424" y="-39064"/>
            <a:ext cx="7927095" cy="854610"/>
          </a:xfrm>
        </p:spPr>
        <p:txBody>
          <a:bodyPr anchor="b">
            <a:normAutofit/>
          </a:bodyPr>
          <a:lstStyle>
            <a:lvl1pPr>
              <a:defRPr sz="2800">
                <a:solidFill>
                  <a:srgbClr val="F0542B"/>
                </a:solidFill>
                <a:latin typeface="+mj-lt"/>
                <a:cs typeface="Times New Roman"/>
              </a:defRPr>
            </a:lvl1pPr>
          </a:lstStyle>
          <a:p>
            <a:r>
              <a:rPr lang="en-US" smtClean="0"/>
              <a:t>Click to edit Master title style</a:t>
            </a:r>
            <a:endParaRPr lang="en-US" dirty="0"/>
          </a:p>
        </p:txBody>
      </p:sp>
      <p:sp>
        <p:nvSpPr>
          <p:cNvPr id="3" name="Content Placeholder 2"/>
          <p:cNvSpPr>
            <a:spLocks noGrp="1"/>
          </p:cNvSpPr>
          <p:nvPr>
            <p:ph idx="1"/>
          </p:nvPr>
        </p:nvSpPr>
        <p:spPr>
          <a:xfrm>
            <a:off x="611424" y="1136822"/>
            <a:ext cx="7927095" cy="5189837"/>
          </a:xfrm>
        </p:spPr>
        <p:txBody>
          <a:bodyPr/>
          <a:lstStyle>
            <a:lvl1pPr>
              <a:defRPr sz="2500" b="0" i="0">
                <a:solidFill>
                  <a:srgbClr val="7D7875"/>
                </a:solidFill>
                <a:latin typeface="Cronos Pro"/>
                <a:cs typeface="Cronos Pro"/>
              </a:defRPr>
            </a:lvl1pPr>
            <a:lvl2pPr>
              <a:defRPr sz="2400" b="0" i="0">
                <a:solidFill>
                  <a:srgbClr val="7D7875"/>
                </a:solidFill>
                <a:latin typeface="Cronos Pro"/>
                <a:cs typeface="Cronos Pro"/>
              </a:defRPr>
            </a:lvl2pPr>
            <a:lvl3pPr>
              <a:defRPr sz="2000" b="0" i="0">
                <a:solidFill>
                  <a:srgbClr val="7D7875"/>
                </a:solidFill>
                <a:latin typeface="Cronos Pro"/>
                <a:cs typeface="Cronos Pro"/>
              </a:defRPr>
            </a:lvl3pPr>
            <a:lvl4pPr>
              <a:defRPr sz="1800" b="0" i="0">
                <a:solidFill>
                  <a:srgbClr val="7D7875"/>
                </a:solidFill>
                <a:latin typeface="Cronos Pro"/>
                <a:cs typeface="Cronos Pro"/>
              </a:defRPr>
            </a:lvl4pPr>
            <a:lvl5pPr>
              <a:defRPr sz="1800" b="0" i="0">
                <a:solidFill>
                  <a:srgbClr val="7D7875"/>
                </a:solidFill>
                <a:latin typeface="Cronos Pro"/>
                <a:cs typeface="Cronos Pro"/>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5" name="Straight Connector 4"/>
          <p:cNvCxnSpPr/>
          <p:nvPr/>
        </p:nvCxnSpPr>
        <p:spPr>
          <a:xfrm>
            <a:off x="524756" y="0"/>
            <a:ext cx="0" cy="722376"/>
          </a:xfrm>
          <a:prstGeom prst="line">
            <a:avLst/>
          </a:prstGeom>
          <a:ln w="158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985224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4.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3.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0000" y="197004"/>
            <a:ext cx="8604000" cy="576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70000" y="1013632"/>
            <a:ext cx="8604000" cy="518876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4" name="Picture 3" descr="http://www3.gotomeeting.com/g2w/images/754189622/202405286398822387/embed.jpg"/>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315200" y="73757"/>
            <a:ext cx="1662579" cy="1092618"/>
          </a:xfrm>
          <a:prstGeom prst="rect">
            <a:avLst/>
          </a:prstGeom>
          <a:noFill/>
          <a:ln>
            <a:noFill/>
          </a:ln>
        </p:spPr>
      </p:pic>
    </p:spTree>
    <p:extLst>
      <p:ext uri="{BB962C8B-B14F-4D97-AF65-F5344CB8AC3E}">
        <p14:creationId xmlns:p14="http://schemas.microsoft.com/office/powerpoint/2010/main" val="1457587320"/>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6" r:id="rId5"/>
    <p:sldLayoutId id="2147483657" r:id="rId6"/>
  </p:sldLayoutIdLst>
  <p:transition>
    <p:fade/>
  </p:transition>
  <p:timing>
    <p:tnLst>
      <p:par>
        <p:cTn id="1" dur="indefinite" restart="never" nodeType="tmRoot"/>
      </p:par>
    </p:tnLst>
  </p:timing>
  <p:hf sldNum="0" hdr="0" ftr="0" dt="0"/>
  <p:txStyles>
    <p:titleStyle>
      <a:lvl1pPr algn="l" defTabSz="457200" rtl="0" eaLnBrk="1" latinLnBrk="0" hangingPunct="1">
        <a:spcBef>
          <a:spcPct val="0"/>
        </a:spcBef>
        <a:buNone/>
        <a:defRPr sz="2600" kern="1200">
          <a:solidFill>
            <a:srgbClr val="F1552C"/>
          </a:solidFill>
          <a:latin typeface="+mj-lt"/>
          <a:ea typeface="+mj-ea"/>
          <a:cs typeface="Myriad Pro"/>
        </a:defRPr>
      </a:lvl1pPr>
    </p:titleStyle>
    <p:bodyStyle>
      <a:lvl1pPr marL="342900" indent="-342900" algn="l" defTabSz="457200" rtl="0" eaLnBrk="1" latinLnBrk="0" hangingPunct="1">
        <a:spcBef>
          <a:spcPct val="20000"/>
        </a:spcBef>
        <a:buClr>
          <a:srgbClr val="F1552C"/>
        </a:buClr>
        <a:buFont typeface="Wingdings" pitchFamily="2" charset="2"/>
        <a:buChar char="§"/>
        <a:defRPr sz="2600" kern="1200">
          <a:solidFill>
            <a:srgbClr val="7B7875"/>
          </a:solidFill>
          <a:latin typeface="+mj-lt"/>
          <a:ea typeface="+mn-ea"/>
          <a:cs typeface="+mn-cs"/>
        </a:defRPr>
      </a:lvl1pPr>
      <a:lvl2pPr marL="742950" indent="-285750" algn="l" defTabSz="457200" rtl="0" eaLnBrk="1" latinLnBrk="0" hangingPunct="1">
        <a:spcBef>
          <a:spcPct val="20000"/>
        </a:spcBef>
        <a:buClr>
          <a:srgbClr val="F1552C"/>
        </a:buClr>
        <a:buFont typeface="Arial" pitchFamily="34" charset="0"/>
        <a:buChar char="•"/>
        <a:defRPr sz="2400" kern="1200">
          <a:solidFill>
            <a:srgbClr val="7B7875"/>
          </a:solidFill>
          <a:latin typeface="+mj-lt"/>
          <a:ea typeface="+mn-ea"/>
          <a:cs typeface="+mn-cs"/>
        </a:defRPr>
      </a:lvl2pPr>
      <a:lvl3pPr marL="1143000" indent="-228600" algn="l" defTabSz="457200" rtl="0" eaLnBrk="1" latinLnBrk="0" hangingPunct="1">
        <a:spcBef>
          <a:spcPct val="20000"/>
        </a:spcBef>
        <a:buClr>
          <a:srgbClr val="F1552C"/>
        </a:buClr>
        <a:buFont typeface="Arial"/>
        <a:buChar char="•"/>
        <a:defRPr sz="2200" kern="1200">
          <a:solidFill>
            <a:srgbClr val="7B7875"/>
          </a:solidFill>
          <a:latin typeface="+mj-lt"/>
          <a:ea typeface="+mn-ea"/>
          <a:cs typeface="+mn-cs"/>
        </a:defRPr>
      </a:lvl3pPr>
      <a:lvl4pPr marL="1600200" indent="-228600" algn="l" defTabSz="457200" rtl="0" eaLnBrk="1" latinLnBrk="0" hangingPunct="1">
        <a:spcBef>
          <a:spcPct val="20000"/>
        </a:spcBef>
        <a:buFont typeface="Arial" pitchFamily="34" charset="0"/>
        <a:buChar char="•"/>
        <a:defRPr sz="1800" kern="1200">
          <a:solidFill>
            <a:srgbClr val="7B7875"/>
          </a:solidFill>
          <a:latin typeface="+mj-lt"/>
          <a:ea typeface="+mn-ea"/>
          <a:cs typeface="+mn-cs"/>
        </a:defRPr>
      </a:lvl4pPr>
      <a:lvl5pPr marL="2057400" indent="-228600" algn="l" defTabSz="457200" rtl="0" eaLnBrk="1" latinLnBrk="0" hangingPunct="1">
        <a:spcBef>
          <a:spcPct val="20000"/>
        </a:spcBef>
        <a:buFont typeface="Arial" pitchFamily="34" charset="0"/>
        <a:buChar char="•"/>
        <a:defRPr sz="1800" kern="1200">
          <a:solidFill>
            <a:srgbClr val="7B7875"/>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466" y="274638"/>
            <a:ext cx="7535333"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51466" y="1600201"/>
            <a:ext cx="7535333" cy="426388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5" name="Picture 4" descr="ClimateSmallLogo.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200" y="6624661"/>
            <a:ext cx="2121267" cy="170677"/>
          </a:xfrm>
          <a:prstGeom prst="rect">
            <a:avLst/>
          </a:prstGeom>
        </p:spPr>
      </p:pic>
      <p:sp>
        <p:nvSpPr>
          <p:cNvPr id="6" name="TextBox 5"/>
          <p:cNvSpPr txBox="1"/>
          <p:nvPr/>
        </p:nvSpPr>
        <p:spPr>
          <a:xfrm>
            <a:off x="3051951" y="6581001"/>
            <a:ext cx="3381499" cy="276999"/>
          </a:xfrm>
          <a:prstGeom prst="rect">
            <a:avLst/>
          </a:prstGeom>
          <a:noFill/>
        </p:spPr>
        <p:txBody>
          <a:bodyPr wrap="square" rtlCol="0">
            <a:spAutoFit/>
          </a:bodyPr>
          <a:lstStyle/>
          <a:p>
            <a:pPr algn="ctr"/>
            <a:r>
              <a:rPr lang="en-US" sz="1200" dirty="0" smtClean="0">
                <a:solidFill>
                  <a:srgbClr val="7F7F7F"/>
                </a:solidFill>
              </a:rPr>
              <a:t>CPI Landscape of Climate Finance - Private</a:t>
            </a:r>
            <a:endParaRPr lang="en-US" sz="1200" dirty="0">
              <a:solidFill>
                <a:srgbClr val="7F7F7F"/>
              </a:solidFill>
            </a:endParaRPr>
          </a:p>
        </p:txBody>
      </p:sp>
      <p:sp>
        <p:nvSpPr>
          <p:cNvPr id="7" name="TextBox 6"/>
          <p:cNvSpPr txBox="1"/>
          <p:nvPr userDrawn="1"/>
        </p:nvSpPr>
        <p:spPr>
          <a:xfrm>
            <a:off x="7592993" y="6581001"/>
            <a:ext cx="1551007" cy="276999"/>
          </a:xfrm>
          <a:prstGeom prst="rect">
            <a:avLst/>
          </a:prstGeom>
          <a:noFill/>
        </p:spPr>
        <p:txBody>
          <a:bodyPr wrap="square" rtlCol="0">
            <a:spAutoFit/>
          </a:bodyPr>
          <a:lstStyle/>
          <a:p>
            <a:pPr algn="r"/>
            <a:fld id="{739491D2-F3CB-4837-A3AF-CDCCB7D47EB9}" type="slidenum">
              <a:rPr lang="en-US" sz="1200" smtClean="0">
                <a:solidFill>
                  <a:srgbClr val="7F7F7F"/>
                </a:solidFill>
              </a:rPr>
              <a:pPr algn="r"/>
              <a:t>‹#›</a:t>
            </a:fld>
            <a:endParaRPr lang="en-US" sz="1200">
              <a:solidFill>
                <a:srgbClr val="7F7F7F"/>
              </a:solidFill>
            </a:endParaRPr>
          </a:p>
        </p:txBody>
      </p:sp>
    </p:spTree>
    <p:extLst>
      <p:ext uri="{BB962C8B-B14F-4D97-AF65-F5344CB8AC3E}">
        <p14:creationId xmlns:p14="http://schemas.microsoft.com/office/powerpoint/2010/main" val="219735246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Lst>
  <p:timing>
    <p:tnLst>
      <p:par>
        <p:cTn id="1" dur="indefinite" restart="never" nodeType="tmRoot"/>
      </p:par>
    </p:tnLst>
  </p:timing>
  <p:txStyles>
    <p:titleStyle>
      <a:lvl1pPr algn="l" defTabSz="457200" rtl="0" eaLnBrk="1" latinLnBrk="0" hangingPunct="1">
        <a:spcBef>
          <a:spcPct val="0"/>
        </a:spcBef>
        <a:buNone/>
        <a:defRPr sz="2800" b="0" i="0" kern="1200">
          <a:solidFill>
            <a:srgbClr val="F0542B"/>
          </a:solidFill>
          <a:latin typeface="Cronos Pro"/>
          <a:ea typeface="+mj-ea"/>
          <a:cs typeface="Cronos Pro"/>
        </a:defRPr>
      </a:lvl1pPr>
    </p:titleStyle>
    <p:bodyStyle>
      <a:lvl1pPr marL="342900" indent="-342900" algn="l" defTabSz="457200" rtl="0" eaLnBrk="1" latinLnBrk="0" hangingPunct="1">
        <a:spcBef>
          <a:spcPct val="20000"/>
        </a:spcBef>
        <a:buFont typeface="Arial"/>
        <a:buChar char="•"/>
        <a:defRPr sz="3200" b="0" i="0" kern="1200">
          <a:solidFill>
            <a:schemeClr val="bg1">
              <a:lumMod val="50000"/>
            </a:schemeClr>
          </a:solidFill>
          <a:latin typeface="Cronos Pro"/>
          <a:ea typeface="+mn-ea"/>
          <a:cs typeface="Cronos Pro"/>
        </a:defRPr>
      </a:lvl1pPr>
      <a:lvl2pPr marL="742950" indent="-285750" algn="l" defTabSz="457200" rtl="0" eaLnBrk="1" latinLnBrk="0" hangingPunct="1">
        <a:spcBef>
          <a:spcPct val="20000"/>
        </a:spcBef>
        <a:buFont typeface="Arial"/>
        <a:buChar char="–"/>
        <a:defRPr sz="2800" b="0" i="0" kern="1200">
          <a:solidFill>
            <a:schemeClr val="bg1">
              <a:lumMod val="50000"/>
            </a:schemeClr>
          </a:solidFill>
          <a:latin typeface="Cronos Pro"/>
          <a:ea typeface="+mn-ea"/>
          <a:cs typeface="Cronos Pro"/>
        </a:defRPr>
      </a:lvl2pPr>
      <a:lvl3pPr marL="1143000" indent="-228600" algn="l" defTabSz="457200" rtl="0" eaLnBrk="1" latinLnBrk="0" hangingPunct="1">
        <a:spcBef>
          <a:spcPct val="20000"/>
        </a:spcBef>
        <a:buFont typeface="Arial"/>
        <a:buChar char="•"/>
        <a:defRPr sz="2400" b="0" i="0" kern="1200">
          <a:solidFill>
            <a:schemeClr val="bg1">
              <a:lumMod val="50000"/>
            </a:schemeClr>
          </a:solidFill>
          <a:latin typeface="Cronos Pro"/>
          <a:ea typeface="+mn-ea"/>
          <a:cs typeface="Cronos Pro"/>
        </a:defRPr>
      </a:lvl3pPr>
      <a:lvl4pPr marL="1600200" indent="-228600" algn="l" defTabSz="457200" rtl="0" eaLnBrk="1" latinLnBrk="0" hangingPunct="1">
        <a:spcBef>
          <a:spcPct val="20000"/>
        </a:spcBef>
        <a:buFont typeface="Arial"/>
        <a:buChar char="–"/>
        <a:defRPr sz="2000" b="0" i="0" kern="1200">
          <a:solidFill>
            <a:schemeClr val="bg1">
              <a:lumMod val="50000"/>
            </a:schemeClr>
          </a:solidFill>
          <a:latin typeface="Cronos Pro"/>
          <a:ea typeface="+mn-ea"/>
          <a:cs typeface="Cronos Pro"/>
        </a:defRPr>
      </a:lvl4pPr>
      <a:lvl5pPr marL="2057400" indent="-228600" algn="l" defTabSz="457200" rtl="0" eaLnBrk="1" latinLnBrk="0" hangingPunct="1">
        <a:spcBef>
          <a:spcPct val="20000"/>
        </a:spcBef>
        <a:buFont typeface="Arial"/>
        <a:buChar char="»"/>
        <a:defRPr sz="2000" b="0" i="0" kern="1200">
          <a:solidFill>
            <a:schemeClr val="bg1">
              <a:lumMod val="50000"/>
            </a:schemeClr>
          </a:solidFill>
          <a:latin typeface="Cronos Pro"/>
          <a:ea typeface="+mn-ea"/>
          <a:cs typeface="Crono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466" y="274638"/>
            <a:ext cx="7535333"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51466" y="1600201"/>
            <a:ext cx="7535333" cy="426388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5" name="Picture 4" descr="ClimateSmallLogo.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200" y="6624661"/>
            <a:ext cx="2121267" cy="170677"/>
          </a:xfrm>
          <a:prstGeom prst="rect">
            <a:avLst/>
          </a:prstGeom>
        </p:spPr>
      </p:pic>
      <p:sp>
        <p:nvSpPr>
          <p:cNvPr id="6" name="TextBox 5"/>
          <p:cNvSpPr txBox="1"/>
          <p:nvPr/>
        </p:nvSpPr>
        <p:spPr>
          <a:xfrm>
            <a:off x="3051951" y="6581001"/>
            <a:ext cx="3381499" cy="276999"/>
          </a:xfrm>
          <a:prstGeom prst="rect">
            <a:avLst/>
          </a:prstGeom>
          <a:noFill/>
        </p:spPr>
        <p:txBody>
          <a:bodyPr wrap="square" rtlCol="0">
            <a:spAutoFit/>
          </a:bodyPr>
          <a:lstStyle/>
          <a:p>
            <a:pPr algn="ctr"/>
            <a:r>
              <a:rPr lang="en-US" sz="1200" dirty="0" smtClean="0">
                <a:solidFill>
                  <a:srgbClr val="7F7F7F"/>
                </a:solidFill>
              </a:rPr>
              <a:t>CPI Landscape of Climate Finance - Private</a:t>
            </a:r>
            <a:endParaRPr lang="en-US" sz="1200" dirty="0">
              <a:solidFill>
                <a:srgbClr val="7F7F7F"/>
              </a:solidFill>
            </a:endParaRPr>
          </a:p>
        </p:txBody>
      </p:sp>
      <p:sp>
        <p:nvSpPr>
          <p:cNvPr id="7" name="TextBox 6"/>
          <p:cNvSpPr txBox="1"/>
          <p:nvPr userDrawn="1"/>
        </p:nvSpPr>
        <p:spPr>
          <a:xfrm>
            <a:off x="7592993" y="6581001"/>
            <a:ext cx="1551007" cy="276999"/>
          </a:xfrm>
          <a:prstGeom prst="rect">
            <a:avLst/>
          </a:prstGeom>
          <a:noFill/>
        </p:spPr>
        <p:txBody>
          <a:bodyPr wrap="square" rtlCol="0">
            <a:spAutoFit/>
          </a:bodyPr>
          <a:lstStyle/>
          <a:p>
            <a:pPr algn="r"/>
            <a:fld id="{739491D2-F3CB-4837-A3AF-CDCCB7D47EB9}" type="slidenum">
              <a:rPr lang="en-US" sz="1200" smtClean="0">
                <a:solidFill>
                  <a:srgbClr val="7F7F7F"/>
                </a:solidFill>
              </a:rPr>
              <a:pPr algn="r"/>
              <a:t>‹#›</a:t>
            </a:fld>
            <a:endParaRPr lang="en-US" sz="1200">
              <a:solidFill>
                <a:srgbClr val="7F7F7F"/>
              </a:solidFill>
            </a:endParaRPr>
          </a:p>
        </p:txBody>
      </p:sp>
    </p:spTree>
    <p:extLst>
      <p:ext uri="{BB962C8B-B14F-4D97-AF65-F5344CB8AC3E}">
        <p14:creationId xmlns:p14="http://schemas.microsoft.com/office/powerpoint/2010/main" val="35491196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Lst>
  <p:timing>
    <p:tnLst>
      <p:par>
        <p:cTn id="1" dur="indefinite" restart="never" nodeType="tmRoot"/>
      </p:par>
    </p:tnLst>
  </p:timing>
  <p:txStyles>
    <p:titleStyle>
      <a:lvl1pPr algn="l" defTabSz="457200" rtl="0" eaLnBrk="1" latinLnBrk="0" hangingPunct="1">
        <a:spcBef>
          <a:spcPct val="0"/>
        </a:spcBef>
        <a:buNone/>
        <a:defRPr sz="2800" b="0" i="0" kern="1200">
          <a:solidFill>
            <a:srgbClr val="F0542B"/>
          </a:solidFill>
          <a:latin typeface="Cronos Pro"/>
          <a:ea typeface="+mj-ea"/>
          <a:cs typeface="Cronos Pro"/>
        </a:defRPr>
      </a:lvl1pPr>
    </p:titleStyle>
    <p:bodyStyle>
      <a:lvl1pPr marL="342900" indent="-342900" algn="l" defTabSz="457200" rtl="0" eaLnBrk="1" latinLnBrk="0" hangingPunct="1">
        <a:spcBef>
          <a:spcPct val="20000"/>
        </a:spcBef>
        <a:buFont typeface="Arial"/>
        <a:buChar char="•"/>
        <a:defRPr sz="3200" b="0" i="0" kern="1200">
          <a:solidFill>
            <a:schemeClr val="bg1">
              <a:lumMod val="50000"/>
            </a:schemeClr>
          </a:solidFill>
          <a:latin typeface="Cronos Pro"/>
          <a:ea typeface="+mn-ea"/>
          <a:cs typeface="Cronos Pro"/>
        </a:defRPr>
      </a:lvl1pPr>
      <a:lvl2pPr marL="742950" indent="-285750" algn="l" defTabSz="457200" rtl="0" eaLnBrk="1" latinLnBrk="0" hangingPunct="1">
        <a:spcBef>
          <a:spcPct val="20000"/>
        </a:spcBef>
        <a:buFont typeface="Arial"/>
        <a:buChar char="–"/>
        <a:defRPr sz="2800" b="0" i="0" kern="1200">
          <a:solidFill>
            <a:schemeClr val="bg1">
              <a:lumMod val="50000"/>
            </a:schemeClr>
          </a:solidFill>
          <a:latin typeface="Cronos Pro"/>
          <a:ea typeface="+mn-ea"/>
          <a:cs typeface="Cronos Pro"/>
        </a:defRPr>
      </a:lvl2pPr>
      <a:lvl3pPr marL="1143000" indent="-228600" algn="l" defTabSz="457200" rtl="0" eaLnBrk="1" latinLnBrk="0" hangingPunct="1">
        <a:spcBef>
          <a:spcPct val="20000"/>
        </a:spcBef>
        <a:buFont typeface="Arial"/>
        <a:buChar char="•"/>
        <a:defRPr sz="2400" b="0" i="0" kern="1200">
          <a:solidFill>
            <a:schemeClr val="bg1">
              <a:lumMod val="50000"/>
            </a:schemeClr>
          </a:solidFill>
          <a:latin typeface="Cronos Pro"/>
          <a:ea typeface="+mn-ea"/>
          <a:cs typeface="Cronos Pro"/>
        </a:defRPr>
      </a:lvl3pPr>
      <a:lvl4pPr marL="1600200" indent="-228600" algn="l" defTabSz="457200" rtl="0" eaLnBrk="1" latinLnBrk="0" hangingPunct="1">
        <a:spcBef>
          <a:spcPct val="20000"/>
        </a:spcBef>
        <a:buFont typeface="Arial"/>
        <a:buChar char="–"/>
        <a:defRPr sz="2000" b="0" i="0" kern="1200">
          <a:solidFill>
            <a:schemeClr val="bg1">
              <a:lumMod val="50000"/>
            </a:schemeClr>
          </a:solidFill>
          <a:latin typeface="Cronos Pro"/>
          <a:ea typeface="+mn-ea"/>
          <a:cs typeface="Cronos Pro"/>
        </a:defRPr>
      </a:lvl4pPr>
      <a:lvl5pPr marL="2057400" indent="-228600" algn="l" defTabSz="457200" rtl="0" eaLnBrk="1" latinLnBrk="0" hangingPunct="1">
        <a:spcBef>
          <a:spcPct val="20000"/>
        </a:spcBef>
        <a:buFont typeface="Arial"/>
        <a:buChar char="»"/>
        <a:defRPr sz="2000" b="0" i="0" kern="1200">
          <a:solidFill>
            <a:schemeClr val="bg1">
              <a:lumMod val="50000"/>
            </a:schemeClr>
          </a:solidFill>
          <a:latin typeface="Cronos Pro"/>
          <a:ea typeface="+mn-ea"/>
          <a:cs typeface="Crono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0639" y="2043183"/>
            <a:ext cx="8277101" cy="1160565"/>
          </a:xfrm>
        </p:spPr>
        <p:txBody>
          <a:bodyPr>
            <a:normAutofit fontScale="90000"/>
          </a:bodyPr>
          <a:lstStyle/>
          <a:p>
            <a:r>
              <a:rPr lang="en-US" dirty="0" smtClean="0">
                <a:latin typeface="Calibri" panose="020F0502020204030204" pitchFamily="34" charset="0"/>
              </a:rPr>
              <a:t>Production and Protection Initiative</a:t>
            </a:r>
            <a:endParaRPr lang="en-US" dirty="0">
              <a:latin typeface="Calibri" panose="020F0502020204030204" pitchFamily="34" charset="0"/>
            </a:endParaRPr>
          </a:p>
        </p:txBody>
      </p:sp>
      <p:sp>
        <p:nvSpPr>
          <p:cNvPr id="3" name="Content Placeholder 2"/>
          <p:cNvSpPr>
            <a:spLocks noGrp="1"/>
          </p:cNvSpPr>
          <p:nvPr>
            <p:ph sz="quarter" idx="13"/>
          </p:nvPr>
        </p:nvSpPr>
        <p:spPr/>
        <p:txBody>
          <a:bodyPr>
            <a:normAutofit fontScale="92500" lnSpcReduction="20000"/>
          </a:bodyPr>
          <a:lstStyle/>
          <a:p>
            <a:r>
              <a:rPr lang="en-US" dirty="0" smtClean="0">
                <a:latin typeface="Calibri" panose="020F0502020204030204" pitchFamily="34" charset="0"/>
              </a:rPr>
              <a:t>Brief Presentation for Norad</a:t>
            </a:r>
          </a:p>
          <a:p>
            <a:r>
              <a:rPr lang="en-US" dirty="0" smtClean="0">
                <a:latin typeface="Calibri" panose="020F0502020204030204" pitchFamily="34" charset="0"/>
              </a:rPr>
              <a:t>28 October 2013</a:t>
            </a:r>
          </a:p>
          <a:p>
            <a:r>
              <a:rPr lang="en-US" dirty="0" smtClean="0">
                <a:latin typeface="Calibri" panose="020F0502020204030204" pitchFamily="34" charset="0"/>
              </a:rPr>
              <a:t>Jane Wilkinson, Director, Indonesia Program</a:t>
            </a:r>
            <a:endParaRPr lang="en-US" dirty="0">
              <a:latin typeface="Calibri" panose="020F0502020204030204" pitchFamily="34" charset="0"/>
            </a:endParaRPr>
          </a:p>
        </p:txBody>
      </p:sp>
    </p:spTree>
    <p:extLst>
      <p:ext uri="{BB962C8B-B14F-4D97-AF65-F5344CB8AC3E}">
        <p14:creationId xmlns:p14="http://schemas.microsoft.com/office/powerpoint/2010/main" val="26499226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Production and Protection - Assumptions</a:t>
            </a:r>
            <a:endParaRPr lang="de-DE" dirty="0"/>
          </a:p>
        </p:txBody>
      </p:sp>
      <p:sp>
        <p:nvSpPr>
          <p:cNvPr id="3" name="Content Placeholder 2"/>
          <p:cNvSpPr>
            <a:spLocks noGrp="1"/>
          </p:cNvSpPr>
          <p:nvPr>
            <p:ph idx="1"/>
          </p:nvPr>
        </p:nvSpPr>
        <p:spPr/>
        <p:txBody>
          <a:bodyPr>
            <a:normAutofit/>
          </a:bodyPr>
          <a:lstStyle/>
          <a:p>
            <a:pPr lvl="0"/>
            <a:r>
              <a:rPr lang="en-US" dirty="0"/>
              <a:t>Opportunity exists to grow the rural economy in Indonesia in a way that reduces costs and impacts (economic, social and environmental).</a:t>
            </a:r>
            <a:endParaRPr lang="de-DE" dirty="0"/>
          </a:p>
          <a:p>
            <a:pPr lvl="0"/>
            <a:r>
              <a:rPr lang="en-US" dirty="0"/>
              <a:t>Land use optimization is key </a:t>
            </a:r>
            <a:r>
              <a:rPr lang="en-US" dirty="0" smtClean="0"/>
              <a:t>–</a:t>
            </a:r>
            <a:r>
              <a:rPr lang="en-US" dirty="0" err="1" smtClean="0"/>
              <a:t>ie</a:t>
            </a:r>
            <a:r>
              <a:rPr lang="en-US" dirty="0" smtClean="0"/>
              <a:t>, shifting </a:t>
            </a:r>
            <a:r>
              <a:rPr lang="en-US" dirty="0"/>
              <a:t>environmentally suitable, low productivity land into higher productivity uses.</a:t>
            </a:r>
            <a:endParaRPr lang="de-DE" dirty="0"/>
          </a:p>
          <a:p>
            <a:pPr lvl="0"/>
            <a:r>
              <a:rPr lang="en-US" dirty="0"/>
              <a:t>Increased productivity can be achieved at the same time as conserving scarce resources and environmental services, including through appropriate land zoning and </a:t>
            </a:r>
            <a:r>
              <a:rPr lang="en-US" dirty="0" smtClean="0"/>
              <a:t>better protection </a:t>
            </a:r>
            <a:r>
              <a:rPr lang="en-US" dirty="0"/>
              <a:t>policies for high value ecosystems.</a:t>
            </a:r>
            <a:endParaRPr lang="de-DE" dirty="0"/>
          </a:p>
          <a:p>
            <a:pPr lvl="0"/>
            <a:r>
              <a:rPr lang="en-US" dirty="0"/>
              <a:t>A strengthened system of financial incentives that shares the benefits equitably will be key to realizing this potential.</a:t>
            </a:r>
            <a:endParaRPr lang="de-DE" dirty="0"/>
          </a:p>
          <a:p>
            <a:endParaRPr lang="de-DE" dirty="0"/>
          </a:p>
        </p:txBody>
      </p:sp>
    </p:spTree>
    <p:extLst>
      <p:ext uri="{BB962C8B-B14F-4D97-AF65-F5344CB8AC3E}">
        <p14:creationId xmlns:p14="http://schemas.microsoft.com/office/powerpoint/2010/main" val="3126222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Approach for 2013</a:t>
            </a:r>
            <a:endParaRPr lang="de-DE" dirty="0"/>
          </a:p>
        </p:txBody>
      </p:sp>
      <p:sp>
        <p:nvSpPr>
          <p:cNvPr id="3" name="Content Placeholder 2"/>
          <p:cNvSpPr>
            <a:spLocks noGrp="1"/>
          </p:cNvSpPr>
          <p:nvPr>
            <p:ph idx="1"/>
          </p:nvPr>
        </p:nvSpPr>
        <p:spPr>
          <a:xfrm>
            <a:off x="270000" y="1285874"/>
            <a:ext cx="8604000" cy="4916517"/>
          </a:xfrm>
        </p:spPr>
        <p:txBody>
          <a:bodyPr/>
          <a:lstStyle/>
          <a:p>
            <a:r>
              <a:rPr lang="en-US" sz="3200" b="1" dirty="0"/>
              <a:t>Provincial Capacity </a:t>
            </a:r>
            <a:r>
              <a:rPr lang="en-US" sz="3200" b="1" dirty="0" smtClean="0"/>
              <a:t>Development</a:t>
            </a:r>
            <a:r>
              <a:rPr lang="de-DE" sz="3200" b="1" dirty="0" smtClean="0"/>
              <a:t> </a:t>
            </a:r>
            <a:r>
              <a:rPr lang="de-DE" sz="3200" dirty="0" smtClean="0"/>
              <a:t>- </a:t>
            </a:r>
            <a:r>
              <a:rPr lang="en-US" sz="3200" dirty="0" smtClean="0"/>
              <a:t>establishing </a:t>
            </a:r>
            <a:r>
              <a:rPr lang="en-US" sz="3200" dirty="0"/>
              <a:t>support mechanisms in Central Kalimantan to facilitate and coordinate policy </a:t>
            </a:r>
            <a:r>
              <a:rPr lang="en-US" sz="3200" dirty="0" smtClean="0"/>
              <a:t>development</a:t>
            </a:r>
            <a:endParaRPr lang="en-US" sz="3200" dirty="0"/>
          </a:p>
          <a:p>
            <a:pPr lvl="1"/>
            <a:r>
              <a:rPr lang="en-US" sz="3000" dirty="0" smtClean="0"/>
              <a:t>Core Working Group</a:t>
            </a:r>
          </a:p>
          <a:p>
            <a:pPr lvl="1"/>
            <a:r>
              <a:rPr lang="en-US" sz="3000" dirty="0" smtClean="0"/>
              <a:t>Secretariat</a:t>
            </a:r>
          </a:p>
          <a:p>
            <a:pPr lvl="1"/>
            <a:r>
              <a:rPr lang="en-US" sz="3000" dirty="0" smtClean="0"/>
              <a:t>Centre of Excellence</a:t>
            </a:r>
            <a:endParaRPr lang="de-DE" sz="3000" dirty="0" smtClean="0"/>
          </a:p>
          <a:p>
            <a:pPr lvl="1"/>
            <a:r>
              <a:rPr lang="en-US" sz="3000" dirty="0" smtClean="0"/>
              <a:t>Recruitment </a:t>
            </a:r>
            <a:r>
              <a:rPr lang="en-US" sz="3000" dirty="0"/>
              <a:t>of core staff </a:t>
            </a:r>
            <a:r>
              <a:rPr lang="en-US" sz="3000" dirty="0" smtClean="0"/>
              <a:t>&amp; senior </a:t>
            </a:r>
            <a:r>
              <a:rPr lang="en-US" sz="3000" dirty="0"/>
              <a:t>technical advisors</a:t>
            </a:r>
            <a:r>
              <a:rPr lang="en-US" sz="3000" dirty="0" smtClean="0"/>
              <a:t>.</a:t>
            </a:r>
            <a:endParaRPr lang="en-US" sz="3000" dirty="0"/>
          </a:p>
          <a:p>
            <a:r>
              <a:rPr lang="en-US" sz="3200" dirty="0"/>
              <a:t>Analytical Work</a:t>
            </a:r>
            <a:endParaRPr lang="de-DE" sz="3200" dirty="0"/>
          </a:p>
          <a:p>
            <a:endParaRPr lang="de-DE" dirty="0"/>
          </a:p>
        </p:txBody>
      </p:sp>
    </p:spTree>
    <p:extLst>
      <p:ext uri="{BB962C8B-B14F-4D97-AF65-F5344CB8AC3E}">
        <p14:creationId xmlns:p14="http://schemas.microsoft.com/office/powerpoint/2010/main" val="2454601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Land Use Optimisation - Mapping</a:t>
            </a:r>
            <a:endParaRPr lang="en-GB" dirty="0"/>
          </a:p>
        </p:txBody>
      </p:sp>
      <p:sp>
        <p:nvSpPr>
          <p:cNvPr id="6" name="Content Placeholder 5"/>
          <p:cNvSpPr>
            <a:spLocks noGrp="1"/>
          </p:cNvSpPr>
          <p:nvPr>
            <p:ph idx="1"/>
          </p:nvPr>
        </p:nvSpPr>
        <p:spPr>
          <a:xfrm>
            <a:off x="270000" y="1363152"/>
            <a:ext cx="8604000" cy="4839239"/>
          </a:xfrm>
        </p:spPr>
        <p:txBody>
          <a:bodyPr anchor="ctr">
            <a:normAutofit/>
          </a:bodyPr>
          <a:lstStyle/>
          <a:p>
            <a:pPr lvl="1">
              <a:spcAft>
                <a:spcPts val="1800"/>
              </a:spcAft>
            </a:pPr>
            <a:r>
              <a:rPr lang="en-GB" sz="3200" dirty="0" smtClean="0"/>
              <a:t>Phase 1 – Information collection</a:t>
            </a:r>
          </a:p>
          <a:p>
            <a:pPr lvl="1">
              <a:spcAft>
                <a:spcPts val="1800"/>
              </a:spcAft>
            </a:pPr>
            <a:r>
              <a:rPr lang="en-GB" sz="3200" dirty="0" smtClean="0"/>
              <a:t>Phase 2 – Depth analysis and gap filling</a:t>
            </a:r>
          </a:p>
          <a:p>
            <a:pPr lvl="1">
              <a:spcAft>
                <a:spcPts val="1800"/>
              </a:spcAft>
            </a:pPr>
            <a:r>
              <a:rPr lang="en-GB" sz="3200" dirty="0" smtClean="0"/>
              <a:t>Phase 3 – Knowledge translated to policy</a:t>
            </a:r>
          </a:p>
          <a:p>
            <a:pPr lvl="1">
              <a:spcAft>
                <a:spcPts val="1800"/>
              </a:spcAft>
            </a:pPr>
            <a:r>
              <a:rPr lang="en-GB" sz="3200" dirty="0" smtClean="0"/>
              <a:t>Phase 4 – Implementation </a:t>
            </a:r>
          </a:p>
          <a:p>
            <a:pPr lvl="1"/>
            <a:endParaRPr lang="en-GB" dirty="0"/>
          </a:p>
        </p:txBody>
      </p:sp>
    </p:spTree>
    <p:extLst>
      <p:ext uri="{BB962C8B-B14F-4D97-AF65-F5344CB8AC3E}">
        <p14:creationId xmlns:p14="http://schemas.microsoft.com/office/powerpoint/2010/main" val="193077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04665"/>
            <a:ext cx="7772400" cy="576064"/>
          </a:xfrm>
        </p:spPr>
        <p:txBody>
          <a:bodyPr>
            <a:normAutofit fontScale="90000"/>
          </a:bodyPr>
          <a:lstStyle/>
          <a:p>
            <a:r>
              <a:rPr lang="it-IT" sz="3200" dirty="0" smtClean="0"/>
              <a:t>Data mapping for Central Kalimantan</a:t>
            </a:r>
            <a:endParaRPr lang="de-DE" sz="3200" dirty="0"/>
          </a:p>
        </p:txBody>
      </p:sp>
      <p:pic>
        <p:nvPicPr>
          <p:cNvPr id="6" name="Picture 5" descr="CKAL overview.jpg"/>
          <p:cNvPicPr/>
          <p:nvPr/>
        </p:nvPicPr>
        <p:blipFill>
          <a:blip r:embed="rId3"/>
          <a:stretch>
            <a:fillRect/>
          </a:stretch>
        </p:blipFill>
        <p:spPr>
          <a:xfrm>
            <a:off x="683568" y="1062990"/>
            <a:ext cx="7934652" cy="5360670"/>
          </a:xfrm>
          <a:prstGeom prst="rect">
            <a:avLst/>
          </a:prstGeom>
        </p:spPr>
      </p:pic>
    </p:spTree>
    <p:extLst>
      <p:ext uri="{BB962C8B-B14F-4D97-AF65-F5344CB8AC3E}">
        <p14:creationId xmlns:p14="http://schemas.microsoft.com/office/powerpoint/2010/main" val="25195029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Land Use Analysis – Brazilian example (2011)</a:t>
            </a:r>
            <a:endParaRPr lang="en-US" dirty="0"/>
          </a:p>
        </p:txBody>
      </p:sp>
      <p:grpSp>
        <p:nvGrpSpPr>
          <p:cNvPr id="18" name="Grupo 17"/>
          <p:cNvGrpSpPr/>
          <p:nvPr/>
        </p:nvGrpSpPr>
        <p:grpSpPr>
          <a:xfrm>
            <a:off x="264468" y="974131"/>
            <a:ext cx="8670817" cy="5655826"/>
            <a:chOff x="249531" y="831256"/>
            <a:chExt cx="8670817" cy="5655826"/>
          </a:xfrm>
        </p:grpSpPr>
        <p:grpSp>
          <p:nvGrpSpPr>
            <p:cNvPr id="4" name="Group 8"/>
            <p:cNvGrpSpPr/>
            <p:nvPr/>
          </p:nvGrpSpPr>
          <p:grpSpPr>
            <a:xfrm>
              <a:off x="249531" y="891638"/>
              <a:ext cx="8644938" cy="5595444"/>
              <a:chOff x="748686" y="2154052"/>
              <a:chExt cx="7942944" cy="4677827"/>
            </a:xfrm>
          </p:grpSpPr>
          <p:grpSp>
            <p:nvGrpSpPr>
              <p:cNvPr id="7" name="Group 6"/>
              <p:cNvGrpSpPr/>
              <p:nvPr/>
            </p:nvGrpSpPr>
            <p:grpSpPr>
              <a:xfrm>
                <a:off x="748686" y="2154052"/>
                <a:ext cx="7942944" cy="4677827"/>
                <a:chOff x="748686" y="2154052"/>
                <a:chExt cx="7942944" cy="4677827"/>
              </a:xfrm>
            </p:grpSpPr>
            <p:pic>
              <p:nvPicPr>
                <p:cNvPr id="5" name="Picture 4"/>
                <p:cNvPicPr>
                  <a:picLocks noChangeAspect="1"/>
                </p:cNvPicPr>
                <p:nvPr/>
              </p:nvPicPr>
              <p:blipFill>
                <a:blip r:embed="rId3"/>
                <a:stretch>
                  <a:fillRect/>
                </a:stretch>
              </p:blipFill>
              <p:spPr>
                <a:xfrm>
                  <a:off x="748686" y="2154052"/>
                  <a:ext cx="7942944" cy="4629602"/>
                </a:xfrm>
                <a:prstGeom prst="rect">
                  <a:avLst/>
                </a:prstGeom>
              </p:spPr>
            </p:pic>
            <p:sp>
              <p:nvSpPr>
                <p:cNvPr id="6" name="Rectangle 5"/>
                <p:cNvSpPr/>
                <p:nvPr/>
              </p:nvSpPr>
              <p:spPr>
                <a:xfrm>
                  <a:off x="3504864" y="6478228"/>
                  <a:ext cx="4935751" cy="35365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TextBox 7"/>
              <p:cNvSpPr txBox="1"/>
              <p:nvPr/>
            </p:nvSpPr>
            <p:spPr>
              <a:xfrm>
                <a:off x="6746269" y="6478227"/>
                <a:ext cx="1945361" cy="319625"/>
              </a:xfrm>
              <a:prstGeom prst="rect">
                <a:avLst/>
              </a:prstGeom>
            </p:spPr>
            <p:txBody>
              <a:bodyPr vert="horz" wrap="none" lIns="91440" tIns="45720" rIns="91440" bIns="45720" rtlCol="0" anchor="ctr">
                <a:normAutofit/>
              </a:bodyPr>
              <a:lstStyle/>
              <a:p>
                <a:pPr marL="0" marR="0" indent="0" algn="ctr" defTabSz="457200" rtl="0" eaLnBrk="1" fontAlgn="auto" latinLnBrk="0" hangingPunct="1">
                  <a:lnSpc>
                    <a:spcPct val="100000"/>
                  </a:lnSpc>
                  <a:spcBef>
                    <a:spcPct val="0"/>
                  </a:spcBef>
                  <a:spcAft>
                    <a:spcPts val="0"/>
                  </a:spcAft>
                  <a:buClrTx/>
                  <a:buSzTx/>
                  <a:buFontTx/>
                  <a:buNone/>
                  <a:tabLst/>
                </a:pPr>
                <a:r>
                  <a:rPr kumimoji="0" lang="en-US" sz="1200" b="0" i="0" u="none" strike="noStrike" kern="1200" spc="0" normalizeH="0" noProof="0" dirty="0" smtClean="0">
                    <a:ln>
                      <a:noFill/>
                    </a:ln>
                    <a:solidFill>
                      <a:srgbClr val="7B7875"/>
                    </a:solidFill>
                    <a:effectLst/>
                    <a:uLnTx/>
                    <a:uFillTx/>
                    <a:latin typeface="+mj-lt"/>
                    <a:ea typeface="+mj-ea"/>
                    <a:cs typeface="Cambria" pitchFamily="18" charset="0"/>
                  </a:rPr>
                  <a:t>Source: ICONE (2012)</a:t>
                </a:r>
              </a:p>
            </p:txBody>
          </p:sp>
        </p:grpSp>
        <p:sp>
          <p:nvSpPr>
            <p:cNvPr id="10" name="CaixaDeTexto 9"/>
            <p:cNvSpPr txBox="1"/>
            <p:nvPr/>
          </p:nvSpPr>
          <p:spPr>
            <a:xfrm>
              <a:off x="4741668" y="831256"/>
              <a:ext cx="4178680" cy="1561381"/>
            </a:xfrm>
            <a:prstGeom prst="rect">
              <a:avLst/>
            </a:prstGeom>
            <a:solidFill>
              <a:schemeClr val="bg1"/>
            </a:solidFill>
          </p:spPr>
          <p:txBody>
            <a:bodyPr vert="horz" wrap="square" lIns="91440" tIns="45720" rIns="91440" bIns="45720" rtlCol="0" anchor="t">
              <a:normAutofit/>
            </a:bodyPr>
            <a:lstStyle/>
            <a:p>
              <a:pPr marL="0" marR="0" indent="0" defTabSz="457200" rtl="0" eaLnBrk="1" fontAlgn="auto" latinLnBrk="0" hangingPunct="1">
                <a:lnSpc>
                  <a:spcPct val="100000"/>
                </a:lnSpc>
                <a:spcBef>
                  <a:spcPct val="0"/>
                </a:spcBef>
                <a:spcAft>
                  <a:spcPts val="0"/>
                </a:spcAft>
                <a:buClrTx/>
                <a:buSzTx/>
                <a:buFontTx/>
                <a:buNone/>
                <a:tabLst/>
              </a:pPr>
              <a:r>
                <a:rPr kumimoji="0" lang="en-US" sz="1500" b="1" i="0" u="none" strike="noStrike" kern="1200" spc="0" normalizeH="0" noProof="0" dirty="0" smtClean="0">
                  <a:ln>
                    <a:noFill/>
                  </a:ln>
                  <a:solidFill>
                    <a:srgbClr val="7B7875"/>
                  </a:solidFill>
                  <a:effectLst/>
                  <a:uLnTx/>
                  <a:uFillTx/>
                  <a:latin typeface="+mj-lt"/>
                  <a:ea typeface="+mj-ea"/>
                  <a:cs typeface="Cambria" pitchFamily="18" charset="0"/>
                </a:rPr>
                <a:t>554 million ha native vegetation</a:t>
              </a:r>
            </a:p>
            <a:p>
              <a:pPr marL="72000">
                <a:spcBef>
                  <a:spcPct val="0"/>
                </a:spcBef>
                <a:buFont typeface="Arial" pitchFamily="34" charset="0"/>
                <a:buChar char="•"/>
              </a:pPr>
              <a:r>
                <a:rPr kumimoji="0" lang="en-US" sz="1300" b="0" i="0" u="none" strike="noStrike" kern="1200" spc="0" normalizeH="0" noProof="0" dirty="0" smtClean="0">
                  <a:ln>
                    <a:noFill/>
                  </a:ln>
                  <a:solidFill>
                    <a:srgbClr val="7B7875"/>
                  </a:solidFill>
                  <a:effectLst/>
                  <a:uLnTx/>
                  <a:uFillTx/>
                  <a:latin typeface="+mj-lt"/>
                  <a:ea typeface="+mj-ea"/>
                  <a:cs typeface="Cambria" pitchFamily="18" charset="0"/>
                </a:rPr>
                <a:t>107 million ha Conservation Units</a:t>
              </a:r>
            </a:p>
            <a:p>
              <a:pPr marL="72000">
                <a:spcBef>
                  <a:spcPct val="0"/>
                </a:spcBef>
                <a:buFont typeface="Arial" pitchFamily="34" charset="0"/>
                <a:buChar char="•"/>
              </a:pPr>
              <a:r>
                <a:rPr lang="en-US" sz="1300" dirty="0" smtClean="0">
                  <a:solidFill>
                    <a:srgbClr val="7B7875"/>
                  </a:solidFill>
                  <a:latin typeface="+mj-lt"/>
                  <a:ea typeface="+mj-ea"/>
                  <a:cs typeface="Cambria" pitchFamily="18" charset="0"/>
                </a:rPr>
                <a:t> 103.5 million ha Indigenous Lands</a:t>
              </a:r>
            </a:p>
            <a:p>
              <a:pPr marL="72000">
                <a:spcBef>
                  <a:spcPct val="0"/>
                </a:spcBef>
                <a:buFont typeface="Arial" pitchFamily="34" charset="0"/>
                <a:buChar char="•"/>
              </a:pPr>
              <a:r>
                <a:rPr kumimoji="0" lang="en-US" sz="1300" b="0" i="0" u="none" strike="noStrike" kern="1200" spc="0" normalizeH="0" noProof="0" dirty="0" smtClean="0">
                  <a:ln>
                    <a:noFill/>
                  </a:ln>
                  <a:solidFill>
                    <a:srgbClr val="7B7875"/>
                  </a:solidFill>
                  <a:effectLst/>
                  <a:uLnTx/>
                  <a:uFillTx/>
                  <a:latin typeface="+mj-lt"/>
                  <a:ea typeface="+mj-ea"/>
                  <a:cs typeface="Cambria" pitchFamily="18" charset="0"/>
                </a:rPr>
                <a:t> 274 million ha native vegetation within private property (water and hillside Areas of Permanent Protection; Legal Reserves)</a:t>
              </a:r>
            </a:p>
            <a:p>
              <a:pPr marL="72000">
                <a:spcBef>
                  <a:spcPct val="0"/>
                </a:spcBef>
                <a:buFont typeface="Arial" pitchFamily="34" charset="0"/>
                <a:buChar char="•"/>
              </a:pPr>
              <a:r>
                <a:rPr lang="en-US" sz="1300" dirty="0" smtClean="0">
                  <a:solidFill>
                    <a:srgbClr val="7B7875"/>
                  </a:solidFill>
                  <a:latin typeface="+mj-lt"/>
                  <a:ea typeface="+mj-ea"/>
                  <a:cs typeface="Cambria" pitchFamily="18" charset="0"/>
                </a:rPr>
                <a:t> 69.5 million ha remaining native vegetation</a:t>
              </a:r>
              <a:endParaRPr kumimoji="0" lang="en-US" sz="1300" b="0" i="0" u="none" strike="noStrike" kern="1200" spc="0" normalizeH="0" noProof="0" dirty="0" smtClean="0">
                <a:ln>
                  <a:noFill/>
                </a:ln>
                <a:solidFill>
                  <a:srgbClr val="7B7875"/>
                </a:solidFill>
                <a:effectLst/>
                <a:uLnTx/>
                <a:uFillTx/>
                <a:latin typeface="+mj-lt"/>
                <a:ea typeface="+mj-ea"/>
                <a:cs typeface="Cambria" pitchFamily="18" charset="0"/>
              </a:endParaRPr>
            </a:p>
            <a:p>
              <a:pPr marL="72000">
                <a:spcBef>
                  <a:spcPct val="0"/>
                </a:spcBef>
                <a:buFont typeface="Arial" pitchFamily="34" charset="0"/>
                <a:buChar char="•"/>
              </a:pPr>
              <a:endParaRPr kumimoji="0" lang="en-US" sz="1400" b="0" i="0" u="none" strike="noStrike" kern="1200" spc="0" normalizeH="0" noProof="0" dirty="0" smtClean="0">
                <a:ln>
                  <a:noFill/>
                </a:ln>
                <a:solidFill>
                  <a:srgbClr val="7B7875"/>
                </a:solidFill>
                <a:effectLst/>
                <a:uLnTx/>
                <a:uFillTx/>
                <a:latin typeface="+mj-lt"/>
                <a:ea typeface="+mj-ea"/>
                <a:cs typeface="Cambria" pitchFamily="18" charset="0"/>
              </a:endParaRPr>
            </a:p>
          </p:txBody>
        </p:sp>
        <p:sp>
          <p:nvSpPr>
            <p:cNvPr id="11" name="CaixaDeTexto 10"/>
            <p:cNvSpPr txBox="1"/>
            <p:nvPr/>
          </p:nvSpPr>
          <p:spPr>
            <a:xfrm>
              <a:off x="5983536" y="2461645"/>
              <a:ext cx="2893682" cy="505838"/>
            </a:xfrm>
            <a:prstGeom prst="rect">
              <a:avLst/>
            </a:prstGeom>
            <a:solidFill>
              <a:schemeClr val="bg1"/>
            </a:solidFill>
          </p:spPr>
          <p:txBody>
            <a:bodyPr vert="horz" wrap="square" lIns="91440" tIns="45720" rIns="91440" bIns="45720" rtlCol="0" anchor="t">
              <a:normAutofit lnSpcReduction="10000"/>
            </a:bodyPr>
            <a:lstStyle/>
            <a:p>
              <a:pPr marL="0" marR="0" indent="0" defTabSz="457200" rtl="0" eaLnBrk="1" fontAlgn="auto" latinLnBrk="0" hangingPunct="1">
                <a:lnSpc>
                  <a:spcPct val="100000"/>
                </a:lnSpc>
                <a:spcBef>
                  <a:spcPct val="0"/>
                </a:spcBef>
                <a:spcAft>
                  <a:spcPts val="0"/>
                </a:spcAft>
                <a:buClrTx/>
                <a:buSzTx/>
                <a:buFontTx/>
                <a:buNone/>
                <a:tabLst/>
              </a:pPr>
              <a:r>
                <a:rPr kumimoji="0" lang="en-US" sz="1500" b="1" i="0" u="none" strike="noStrike" kern="1200" spc="0" normalizeH="0" noProof="0" dirty="0" smtClean="0">
                  <a:ln>
                    <a:noFill/>
                  </a:ln>
                  <a:solidFill>
                    <a:srgbClr val="7B7875"/>
                  </a:solidFill>
                  <a:effectLst/>
                  <a:uLnTx/>
                  <a:uFillTx/>
                  <a:latin typeface="+mj-lt"/>
                  <a:ea typeface="+mj-ea"/>
                  <a:cs typeface="Cambria" pitchFamily="18" charset="0"/>
                </a:rPr>
                <a:t>60 million ha productive area</a:t>
              </a:r>
            </a:p>
            <a:p>
              <a:pPr marL="72000">
                <a:spcBef>
                  <a:spcPct val="0"/>
                </a:spcBef>
                <a:buFont typeface="Arial" pitchFamily="34" charset="0"/>
                <a:buChar char="•"/>
              </a:pPr>
              <a:r>
                <a:rPr kumimoji="0" lang="en-US" sz="1300" b="0" i="0" u="none" strike="noStrike" kern="1200" spc="0" normalizeH="0" noProof="0" dirty="0" smtClean="0">
                  <a:ln>
                    <a:noFill/>
                  </a:ln>
                  <a:solidFill>
                    <a:srgbClr val="7B7875"/>
                  </a:solidFill>
                  <a:effectLst/>
                  <a:uLnTx/>
                  <a:uFillTx/>
                  <a:latin typeface="+mj-lt"/>
                  <a:ea typeface="+mj-ea"/>
                  <a:cs typeface="Cambria" pitchFamily="18" charset="0"/>
                </a:rPr>
                <a:t>Grain, fruit, planted forest</a:t>
              </a:r>
              <a:endParaRPr kumimoji="0" lang="en-US" sz="1400" b="0" i="0" u="none" strike="noStrike" kern="1200" spc="0" normalizeH="0" noProof="0" dirty="0" smtClean="0">
                <a:ln>
                  <a:noFill/>
                </a:ln>
                <a:solidFill>
                  <a:srgbClr val="7B7875"/>
                </a:solidFill>
                <a:effectLst/>
                <a:uLnTx/>
                <a:uFillTx/>
                <a:latin typeface="+mj-lt"/>
                <a:ea typeface="+mj-ea"/>
                <a:cs typeface="Cambria" pitchFamily="18" charset="0"/>
              </a:endParaRPr>
            </a:p>
          </p:txBody>
        </p:sp>
        <p:sp>
          <p:nvSpPr>
            <p:cNvPr id="12" name="CaixaDeTexto 11"/>
            <p:cNvSpPr txBox="1"/>
            <p:nvPr/>
          </p:nvSpPr>
          <p:spPr>
            <a:xfrm>
              <a:off x="6734047" y="3045127"/>
              <a:ext cx="2100040" cy="505838"/>
            </a:xfrm>
            <a:prstGeom prst="rect">
              <a:avLst/>
            </a:prstGeom>
            <a:solidFill>
              <a:schemeClr val="bg1"/>
            </a:solidFill>
          </p:spPr>
          <p:txBody>
            <a:bodyPr vert="horz" wrap="square" lIns="91440" tIns="45720" rIns="91440" bIns="45720" rtlCol="0" anchor="t">
              <a:normAutofit fontScale="92500" lnSpcReduction="10000"/>
            </a:bodyPr>
            <a:lstStyle/>
            <a:p>
              <a:pPr marL="0" marR="0" indent="0" defTabSz="457200" rtl="0" eaLnBrk="1" fontAlgn="auto" latinLnBrk="0" hangingPunct="1">
                <a:lnSpc>
                  <a:spcPct val="100000"/>
                </a:lnSpc>
                <a:spcBef>
                  <a:spcPct val="0"/>
                </a:spcBef>
                <a:spcAft>
                  <a:spcPts val="0"/>
                </a:spcAft>
                <a:buClrTx/>
                <a:buSzTx/>
                <a:buFontTx/>
                <a:buNone/>
                <a:tabLst/>
              </a:pPr>
              <a:r>
                <a:rPr kumimoji="0" lang="en-US" sz="1500" b="1" i="0" u="none" strike="noStrike" kern="1200" spc="0" normalizeH="0" noProof="0" dirty="0" smtClean="0">
                  <a:ln>
                    <a:noFill/>
                  </a:ln>
                  <a:solidFill>
                    <a:srgbClr val="7B7875"/>
                  </a:solidFill>
                  <a:effectLst/>
                  <a:uLnTx/>
                  <a:uFillTx/>
                  <a:latin typeface="+mj-lt"/>
                  <a:ea typeface="+mj-ea"/>
                  <a:cs typeface="Cambria" pitchFamily="18" charset="0"/>
                </a:rPr>
                <a:t>38 million ha urban area and other uses</a:t>
              </a:r>
              <a:endParaRPr kumimoji="0" lang="en-US" sz="1400" b="0" i="0" u="none" strike="noStrike" kern="1200" spc="0" normalizeH="0" noProof="0" dirty="0" smtClean="0">
                <a:ln>
                  <a:noFill/>
                </a:ln>
                <a:solidFill>
                  <a:srgbClr val="7B7875"/>
                </a:solidFill>
                <a:effectLst/>
                <a:uLnTx/>
                <a:uFillTx/>
                <a:latin typeface="+mj-lt"/>
                <a:ea typeface="+mj-ea"/>
                <a:cs typeface="Cambria" pitchFamily="18" charset="0"/>
              </a:endParaRPr>
            </a:p>
          </p:txBody>
        </p:sp>
        <p:sp>
          <p:nvSpPr>
            <p:cNvPr id="13" name="CaixaDeTexto 12"/>
            <p:cNvSpPr txBox="1"/>
            <p:nvPr/>
          </p:nvSpPr>
          <p:spPr>
            <a:xfrm>
              <a:off x="5847928" y="4718652"/>
              <a:ext cx="2243649" cy="327804"/>
            </a:xfrm>
            <a:prstGeom prst="rect">
              <a:avLst/>
            </a:prstGeom>
            <a:solidFill>
              <a:schemeClr val="bg1"/>
            </a:solidFill>
          </p:spPr>
          <p:txBody>
            <a:bodyPr vert="horz" wrap="square" lIns="91440" tIns="45720" rIns="91440" bIns="45720" rtlCol="0" anchor="t">
              <a:normAutofit/>
            </a:bodyPr>
            <a:lstStyle/>
            <a:p>
              <a:pPr marL="0" marR="0" indent="0" defTabSz="457200" rtl="0" eaLnBrk="1" fontAlgn="auto" latinLnBrk="0" hangingPunct="1">
                <a:lnSpc>
                  <a:spcPct val="100000"/>
                </a:lnSpc>
                <a:spcBef>
                  <a:spcPct val="0"/>
                </a:spcBef>
                <a:spcAft>
                  <a:spcPts val="0"/>
                </a:spcAft>
                <a:buClrTx/>
                <a:buSzTx/>
                <a:buFontTx/>
                <a:buNone/>
                <a:tabLst/>
              </a:pPr>
              <a:r>
                <a:rPr kumimoji="0" lang="en-US" sz="1500" b="1" i="0" u="none" strike="noStrike" kern="1200" spc="0" normalizeH="0" noProof="0" dirty="0" smtClean="0">
                  <a:ln>
                    <a:noFill/>
                  </a:ln>
                  <a:solidFill>
                    <a:srgbClr val="7B7875"/>
                  </a:solidFill>
                  <a:effectLst/>
                  <a:uLnTx/>
                  <a:uFillTx/>
                  <a:latin typeface="+mj-lt"/>
                  <a:ea typeface="+mj-ea"/>
                  <a:cs typeface="Cambria" pitchFamily="18" charset="0"/>
                </a:rPr>
                <a:t>198 million ha pasture</a:t>
              </a:r>
              <a:endParaRPr kumimoji="0" lang="en-US" sz="1400" b="0" i="0" u="none" strike="noStrike" kern="1200" spc="0" normalizeH="0" noProof="0" dirty="0" smtClean="0">
                <a:ln>
                  <a:noFill/>
                </a:ln>
                <a:solidFill>
                  <a:srgbClr val="7B7875"/>
                </a:solidFill>
                <a:effectLst/>
                <a:uLnTx/>
                <a:uFillTx/>
                <a:latin typeface="+mj-lt"/>
                <a:ea typeface="+mj-ea"/>
                <a:cs typeface="Cambria" pitchFamily="18" charset="0"/>
              </a:endParaRPr>
            </a:p>
          </p:txBody>
        </p:sp>
      </p:grpSp>
    </p:spTree>
    <p:extLst>
      <p:ext uri="{BB962C8B-B14F-4D97-AF65-F5344CB8AC3E}">
        <p14:creationId xmlns:p14="http://schemas.microsoft.com/office/powerpoint/2010/main" val="90200976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296575" y="2384656"/>
            <a:ext cx="4550850" cy="1794146"/>
          </a:xfrm>
          <a:prstGeom prst="roundRect">
            <a:avLst/>
          </a:prstGeom>
          <a:solidFill>
            <a:schemeClr val="accent2"/>
          </a:solidFill>
          <a:ln w="127000" cap="rnd" cmpd="sng">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solidFill>
                  <a:prstClr val="white"/>
                </a:solidFill>
                <a:latin typeface="Calibri" panose="020F0502020204030204" pitchFamily="34" charset="0"/>
              </a:rPr>
              <a:t>Thank you</a:t>
            </a:r>
            <a:r>
              <a:rPr lang="en-US" sz="2000" dirty="0">
                <a:solidFill>
                  <a:prstClr val="white"/>
                </a:solidFill>
                <a:latin typeface="Calibri" panose="020F0502020204030204" pitchFamily="34" charset="0"/>
              </a:rPr>
              <a:t> </a:t>
            </a:r>
            <a:endParaRPr lang="en-US" sz="2000" dirty="0" smtClean="0">
              <a:solidFill>
                <a:prstClr val="white"/>
              </a:solidFill>
              <a:latin typeface="Calibri" panose="020F0502020204030204" pitchFamily="34" charset="0"/>
            </a:endParaRPr>
          </a:p>
          <a:p>
            <a:pPr algn="ctr"/>
            <a:r>
              <a:rPr lang="en-US" sz="2000" dirty="0" smtClean="0">
                <a:solidFill>
                  <a:prstClr val="white"/>
                </a:solidFill>
                <a:latin typeface="Calibri" panose="020F0502020204030204" pitchFamily="34" charset="0"/>
              </a:rPr>
              <a:t>jane.wilkinson@cpivenice.org</a:t>
            </a:r>
            <a:endParaRPr lang="en-US" sz="2000" dirty="0">
              <a:solidFill>
                <a:prstClr val="white"/>
              </a:solidFill>
              <a:latin typeface="Calibri" panose="020F0502020204030204" pitchFamily="34" charset="0"/>
            </a:endParaRPr>
          </a:p>
        </p:txBody>
      </p:sp>
    </p:spTree>
    <p:extLst>
      <p:ext uri="{BB962C8B-B14F-4D97-AF65-F5344CB8AC3E}">
        <p14:creationId xmlns:p14="http://schemas.microsoft.com/office/powerpoint/2010/main" val="21169328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rmAutofit/>
      </a:bodyPr>
      <a:lstStyle>
        <a:defPPr marL="0" marR="0" indent="0" algn="ctr" defTabSz="457200" rtl="0" eaLnBrk="1" fontAlgn="auto" latinLnBrk="0" hangingPunct="1">
          <a:lnSpc>
            <a:spcPct val="100000"/>
          </a:lnSpc>
          <a:spcBef>
            <a:spcPct val="0"/>
          </a:spcBef>
          <a:spcAft>
            <a:spcPts val="0"/>
          </a:spcAft>
          <a:buClrTx/>
          <a:buSzTx/>
          <a:buFontTx/>
          <a:buNone/>
          <a:tabLst/>
          <a:defRPr kumimoji="0" sz="3000" b="0" i="0" u="none" strike="noStrike" kern="1200" cap="small" spc="0" normalizeH="0" baseline="0" noProof="0" dirty="0" smtClean="0">
            <a:ln>
              <a:noFill/>
            </a:ln>
            <a:solidFill>
              <a:srgbClr val="F1552C"/>
            </a:solidFill>
            <a:effectLst/>
            <a:uLnTx/>
            <a:uFillTx/>
            <a:latin typeface="+mj-lt"/>
            <a:ea typeface="+mj-ea"/>
            <a:cs typeface="Cambria" pitchFamily="18" charset="0"/>
          </a:defRPr>
        </a:defPPr>
      </a:lstStyle>
    </a:txDef>
  </a:objectDefaults>
  <a:extraClrSchemeLst/>
</a:theme>
</file>

<file path=ppt/theme/theme2.xml><?xml version="1.0" encoding="utf-8"?>
<a:theme xmlns:a="http://schemas.openxmlformats.org/drawingml/2006/main" name="CPI PowerPoint Theme and Template">
  <a:themeElements>
    <a:clrScheme name="CPI PPT Color Theme">
      <a:dk1>
        <a:srgbClr val="7F7F7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2">
      <a:majorFont>
        <a:latin typeface="Cronos Pro"/>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ronos Pro"/>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0" cap="rnd" cmpd="sng">
          <a:solidFill>
            <a:schemeClr val="accent6"/>
          </a:solidFill>
        </a:ln>
      </a:spPr>
      <a:bodyPr rtlCol="0" anchor="ctr"/>
      <a:lstStyle>
        <a:defPPr algn="ctr">
          <a:defRPr sz="2000" smtClean="0">
            <a:solidFill>
              <a:schemeClr val="bg1"/>
            </a:solidFill>
          </a:defRPr>
        </a:defPPr>
      </a:lstStyle>
      <a:style>
        <a:lnRef idx="2">
          <a:schemeClr val="accent6"/>
        </a:lnRef>
        <a:fillRef idx="1">
          <a:schemeClr val="lt1"/>
        </a:fillRef>
        <a:effectRef idx="0">
          <a:schemeClr val="accent6"/>
        </a:effectRef>
        <a:fontRef idx="minor">
          <a:schemeClr val="dk1"/>
        </a:fontRef>
      </a:style>
    </a:spDef>
    <a:lnDef>
      <a:spPr>
        <a:ln w="127000">
          <a:solidFill>
            <a:schemeClr val="accent2"/>
          </a:solidFill>
          <a:tailEnd type="triangle" w="sm" len="sm"/>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PI PowerPoint Theme and Template">
  <a:themeElements>
    <a:clrScheme name="CPI PPT Color Theme">
      <a:dk1>
        <a:srgbClr val="7F7F7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2">
      <a:majorFont>
        <a:latin typeface="Cronos Pro"/>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ronos Pro"/>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0" cap="rnd" cmpd="sng">
          <a:solidFill>
            <a:schemeClr val="accent6"/>
          </a:solidFill>
        </a:ln>
      </a:spPr>
      <a:bodyPr rtlCol="0" anchor="ctr"/>
      <a:lstStyle>
        <a:defPPr algn="ctr">
          <a:defRPr sz="2000" smtClean="0">
            <a:solidFill>
              <a:schemeClr val="bg1"/>
            </a:solidFill>
          </a:defRPr>
        </a:defPPr>
      </a:lstStyle>
      <a:style>
        <a:lnRef idx="2">
          <a:schemeClr val="accent6"/>
        </a:lnRef>
        <a:fillRef idx="1">
          <a:schemeClr val="lt1"/>
        </a:fillRef>
        <a:effectRef idx="0">
          <a:schemeClr val="accent6"/>
        </a:effectRef>
        <a:fontRef idx="minor">
          <a:schemeClr val="dk1"/>
        </a:fontRef>
      </a:style>
    </a:spDef>
    <a:lnDef>
      <a:spPr>
        <a:ln w="127000">
          <a:solidFill>
            <a:schemeClr val="accent2"/>
          </a:solidFill>
          <a:tailEnd type="triangle" w="sm" len="sm"/>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496</Words>
  <Application>Microsoft Office PowerPoint</Application>
  <PresentationFormat>On-screen Show (4:3)</PresentationFormat>
  <Paragraphs>75</Paragraphs>
  <Slides>7</Slides>
  <Notes>7</Notes>
  <HiddenSlides>0</HiddenSlides>
  <MMClips>0</MMClips>
  <ScaleCrop>false</ScaleCrop>
  <HeadingPairs>
    <vt:vector size="4" baseType="variant">
      <vt:variant>
        <vt:lpstr>Theme</vt:lpstr>
      </vt:variant>
      <vt:variant>
        <vt:i4>3</vt:i4>
      </vt:variant>
      <vt:variant>
        <vt:lpstr>Slide Titles</vt:lpstr>
      </vt:variant>
      <vt:variant>
        <vt:i4>7</vt:i4>
      </vt:variant>
    </vt:vector>
  </HeadingPairs>
  <TitlesOfParts>
    <vt:vector size="10" baseType="lpstr">
      <vt:lpstr>Office Theme</vt:lpstr>
      <vt:lpstr>CPI PowerPoint Theme and Template</vt:lpstr>
      <vt:lpstr>1_CPI PowerPoint Theme and Template</vt:lpstr>
      <vt:lpstr>Production and Protection Initiative</vt:lpstr>
      <vt:lpstr>Production and Protection - Assumptions</vt:lpstr>
      <vt:lpstr>Approach for 2013</vt:lpstr>
      <vt:lpstr>Land Use Optimisation - Mapping</vt:lpstr>
      <vt:lpstr>Data mapping for Central Kalimantan</vt:lpstr>
      <vt:lpstr>Land Use Analysis – Brazilian example (2011)</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Karabaic</dc:creator>
  <cp:lastModifiedBy>Andersen, Terje Fjeldsgård</cp:lastModifiedBy>
  <cp:revision>251</cp:revision>
  <cp:lastPrinted>2008-08-29T10:21:56Z</cp:lastPrinted>
  <dcterms:created xsi:type="dcterms:W3CDTF">2013-08-13T23:53:16Z</dcterms:created>
  <dcterms:modified xsi:type="dcterms:W3CDTF">2013-11-05T13:07:25Z</dcterms:modified>
</cp:coreProperties>
</file>