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77" r:id="rId3"/>
    <p:sldId id="262" r:id="rId4"/>
    <p:sldId id="273" r:id="rId5"/>
    <p:sldId id="281" r:id="rId6"/>
    <p:sldId id="282" r:id="rId7"/>
    <p:sldId id="261" r:id="rId8"/>
    <p:sldId id="284" r:id="rId9"/>
    <p:sldId id="275" r:id="rId10"/>
    <p:sldId id="258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00" autoAdjust="0"/>
  </p:normalViewPr>
  <p:slideViewPr>
    <p:cSldViewPr>
      <p:cViewPr>
        <p:scale>
          <a:sx n="70" d="100"/>
          <a:sy n="70" d="100"/>
        </p:scale>
        <p:origin x="-2814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0A13D-C3ED-422F-B483-3968E3C8FF6D}" type="datetimeFigureOut">
              <a:rPr lang="es-ES" smtClean="0"/>
              <a:t>25/10/2013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F87F4-C311-4DF6-8FA0-7C1ED36A3AC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49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F87F4-C311-4DF6-8FA0-7C1ED36A3AC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7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F87F4-C311-4DF6-8FA0-7C1ED36A3AC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511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F87F4-C311-4DF6-8FA0-7C1ED36A3AC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69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Thematic category: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Analysis, concept and methodology development that contribute to planning and implementation of REDD+.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F87F4-C311-4DF6-8FA0-7C1ED36A3AC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27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42864-F74E-459C-90E7-B2A53DBA820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2110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F87F4-C311-4DF6-8FA0-7C1ED36A3AC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50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FDCA-7D52-4CE7-B1D0-AADF9EC65426}" type="datetimeFigureOut">
              <a:rPr lang="es-ES" smtClean="0"/>
              <a:t>25/10/2013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6788-99B3-4784-9A1E-D936ABEB3E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0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FDCA-7D52-4CE7-B1D0-AADF9EC65426}" type="datetimeFigureOut">
              <a:rPr lang="es-ES" smtClean="0"/>
              <a:t>25/10/2013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6788-99B3-4784-9A1E-D936ABEB3E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56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FDCA-7D52-4CE7-B1D0-AADF9EC65426}" type="datetimeFigureOut">
              <a:rPr lang="es-ES" smtClean="0"/>
              <a:t>25/10/2013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6788-99B3-4784-9A1E-D936ABEB3E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92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FDCA-7D52-4CE7-B1D0-AADF9EC65426}" type="datetimeFigureOut">
              <a:rPr lang="es-ES" smtClean="0"/>
              <a:t>25/10/2013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6788-99B3-4784-9A1E-D936ABEB3E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16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FDCA-7D52-4CE7-B1D0-AADF9EC65426}" type="datetimeFigureOut">
              <a:rPr lang="es-ES" smtClean="0"/>
              <a:t>25/10/2013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6788-99B3-4784-9A1E-D936ABEB3E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93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FDCA-7D52-4CE7-B1D0-AADF9EC65426}" type="datetimeFigureOut">
              <a:rPr lang="es-ES" smtClean="0"/>
              <a:t>25/10/2013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6788-99B3-4784-9A1E-D936ABEB3E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826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FDCA-7D52-4CE7-B1D0-AADF9EC65426}" type="datetimeFigureOut">
              <a:rPr lang="es-ES" smtClean="0"/>
              <a:t>25/10/2013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6788-99B3-4784-9A1E-D936ABEB3E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54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FDCA-7D52-4CE7-B1D0-AADF9EC65426}" type="datetimeFigureOut">
              <a:rPr lang="es-ES" smtClean="0"/>
              <a:t>25/10/2013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6788-99B3-4784-9A1E-D936ABEB3E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0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FDCA-7D52-4CE7-B1D0-AADF9EC65426}" type="datetimeFigureOut">
              <a:rPr lang="es-ES" smtClean="0"/>
              <a:t>25/10/2013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6788-99B3-4784-9A1E-D936ABEB3E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83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FDCA-7D52-4CE7-B1D0-AADF9EC65426}" type="datetimeFigureOut">
              <a:rPr lang="es-ES" smtClean="0"/>
              <a:t>25/10/2013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6788-99B3-4784-9A1E-D936ABEB3E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15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FDCA-7D52-4CE7-B1D0-AADF9EC65426}" type="datetimeFigureOut">
              <a:rPr lang="es-ES" smtClean="0"/>
              <a:t>25/10/2013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6788-99B3-4784-9A1E-D936ABEB3E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45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FDCA-7D52-4CE7-B1D0-AADF9EC65426}" type="datetimeFigureOut">
              <a:rPr lang="es-ES" smtClean="0"/>
              <a:t>25/10/2013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46788-99B3-4784-9A1E-D936ABEB3E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89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.sabogal@globalcanopy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emf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0287001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79" y="5229199"/>
            <a:ext cx="2066173" cy="94998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992" y="3776864"/>
            <a:ext cx="6400800" cy="244827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2400" b="1" dirty="0" smtClean="0">
                <a:solidFill>
                  <a:schemeClr val="bg1"/>
                </a:solidFill>
                <a:latin typeface="Georgia" pitchFamily="18" charset="0"/>
              </a:rPr>
              <a:t>David </a:t>
            </a:r>
            <a:r>
              <a:rPr lang="en-GB" sz="2400" b="1" dirty="0" err="1" smtClean="0">
                <a:solidFill>
                  <a:schemeClr val="bg1"/>
                </a:solidFill>
                <a:latin typeface="Georgia" pitchFamily="18" charset="0"/>
              </a:rPr>
              <a:t>Sabogal</a:t>
            </a:r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  </a:t>
            </a:r>
          </a:p>
          <a:p>
            <a:pPr algn="l"/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CMRV Project Coordinator</a:t>
            </a:r>
          </a:p>
          <a:p>
            <a:pPr algn="l"/>
            <a:endParaRPr lang="en-GB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en-GB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en-GB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r>
              <a:rPr lang="en-GB" sz="2000" dirty="0" smtClean="0">
                <a:solidFill>
                  <a:schemeClr val="bg1"/>
                </a:solidFill>
                <a:latin typeface="Georgia" pitchFamily="18" charset="0"/>
              </a:rPr>
              <a:t>Oslo</a:t>
            </a:r>
          </a:p>
          <a:p>
            <a:pPr algn="l"/>
            <a:r>
              <a:rPr lang="en-GB" sz="2000" dirty="0" smtClean="0">
                <a:solidFill>
                  <a:schemeClr val="bg1"/>
                </a:solidFill>
                <a:latin typeface="Georgia" pitchFamily="18" charset="0"/>
              </a:rPr>
              <a:t>28 October 2013</a:t>
            </a:r>
          </a:p>
          <a:p>
            <a:pPr algn="l"/>
            <a:endParaRPr lang="en-GB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en-GB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endParaRPr lang="en-GB" sz="20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992" y="647610"/>
            <a:ext cx="633670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Trade Gothic LT Std Bold" pitchFamily="50" charset="0"/>
              </a:rPr>
              <a:t>REDD COMPASS</a:t>
            </a:r>
            <a:endParaRPr lang="en-GB" sz="3500" b="1" dirty="0" smtClean="0">
              <a:solidFill>
                <a:schemeClr val="bg1"/>
              </a:solidFill>
              <a:latin typeface="Trade Gothic LT Std Bold" pitchFamily="50" charset="0"/>
            </a:endParaRPr>
          </a:p>
          <a:p>
            <a:r>
              <a:rPr lang="en-GB" sz="3500" b="1" dirty="0" smtClean="0">
                <a:solidFill>
                  <a:schemeClr val="bg1"/>
                </a:solidFill>
                <a:latin typeface="Trade Gothic LT Std Bold" pitchFamily="50" charset="0"/>
              </a:rPr>
              <a:t>Community-powered Assessment of Ecosystem Services and Safeguards</a:t>
            </a:r>
            <a:endParaRPr lang="en-GB" sz="3500" b="1" dirty="0">
              <a:solidFill>
                <a:schemeClr val="bg1"/>
              </a:solidFill>
              <a:latin typeface="Trade Gothic LT Std Bold" pitchFamily="50" charset="0"/>
            </a:endParaRPr>
          </a:p>
          <a:p>
            <a:endParaRPr lang="en-GB" sz="4800" dirty="0" smtClean="0">
              <a:latin typeface="Trade Gothic LT Std Bold" pitchFamily="50" charset="0"/>
            </a:endParaRPr>
          </a:p>
          <a:p>
            <a:endParaRPr lang="en-GB" sz="4800" dirty="0">
              <a:latin typeface="Trade Gothic LT Std Bold" pitchFamily="50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68" y="3913102"/>
            <a:ext cx="1628004" cy="1048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9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4000" b="1" dirty="0" smtClean="0">
                <a:latin typeface="Trade Gothic LT Std Bold" pitchFamily="50" charset="0"/>
              </a:rPr>
              <a:t>THANK YOU</a:t>
            </a:r>
            <a:r>
              <a:rPr lang="en-GB" dirty="0" smtClean="0"/>
              <a:t>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b="1" dirty="0" smtClean="0">
                <a:solidFill>
                  <a:schemeClr val="bg1"/>
                </a:solidFill>
                <a:latin typeface="Georgia" pitchFamily="18" charset="0"/>
              </a:rPr>
              <a:t>David </a:t>
            </a:r>
            <a:r>
              <a:rPr lang="en-GB" sz="2400" b="1" dirty="0" err="1" smtClean="0">
                <a:solidFill>
                  <a:schemeClr val="bg1"/>
                </a:solidFill>
                <a:latin typeface="Georgia" pitchFamily="18" charset="0"/>
              </a:rPr>
              <a:t>Sabogal</a:t>
            </a:r>
            <a:r>
              <a:rPr lang="en-GB" sz="24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 smtClean="0">
                <a:solidFill>
                  <a:schemeClr val="bg1"/>
                </a:solidFill>
                <a:latin typeface="Georgia" pitchFamily="18" charset="0"/>
              </a:rPr>
              <a:t>CMRV Project Coordinator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 smtClean="0">
                <a:solidFill>
                  <a:schemeClr val="bg1"/>
                </a:solidFill>
                <a:latin typeface="Georgia" pitchFamily="18" charset="0"/>
                <a:hlinkClick r:id="rId4"/>
              </a:rPr>
              <a:t>d.sabogal@globalcanopy.org</a:t>
            </a:r>
            <a:endParaRPr lang="en-GB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 smtClean="0">
                <a:solidFill>
                  <a:schemeClr val="bg1"/>
                </a:solidFill>
                <a:latin typeface="Georgia" pitchFamily="18" charset="0"/>
              </a:rPr>
              <a:t>www.globalcanopy.org</a:t>
            </a:r>
            <a:endParaRPr lang="es-ES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79" y="5229199"/>
            <a:ext cx="2066173" cy="94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algn="l"/>
            <a:r>
              <a:rPr lang="en-GB" sz="4000" dirty="0" smtClean="0">
                <a:latin typeface="Trade Gothic LT Std Bold" pitchFamily="50" charset="0"/>
              </a:rPr>
              <a:t>CONTENT</a:t>
            </a:r>
            <a:endParaRPr lang="es-ES" dirty="0">
              <a:latin typeface="Trade Gothic LT Std Bol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Georgia" pitchFamily="18" charset="0"/>
              </a:rPr>
              <a:t>Community-based MRV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latin typeface="Georgia" pitchFamily="18" charset="0"/>
              </a:rPr>
              <a:t>Role in REDD+</a:t>
            </a:r>
          </a:p>
          <a:p>
            <a:pPr marL="0" indent="0">
              <a:buNone/>
            </a:pPr>
            <a:endParaRPr lang="en-GB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Georgia" pitchFamily="18" charset="0"/>
              </a:rPr>
              <a:t>The REDD Compass project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latin typeface="Georgia" pitchFamily="18" charset="0"/>
              </a:rPr>
              <a:t>Goals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latin typeface="Georgia" pitchFamily="18" charset="0"/>
              </a:rPr>
              <a:t>Case-study regions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583301"/>
            <a:ext cx="1975494" cy="90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4000" dirty="0" smtClean="0">
                <a:latin typeface="Trade Gothic LT Std Bold" pitchFamily="50" charset="0"/>
              </a:rPr>
              <a:t>COMMUNITY-BASED MRV</a:t>
            </a:r>
            <a:endParaRPr lang="es-ES" sz="4000" dirty="0">
              <a:latin typeface="Trade Gothic LT Std Bol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1128"/>
          </a:xfrm>
        </p:spPr>
        <p:txBody>
          <a:bodyPr>
            <a:normAutofit fontScale="77500" lnSpcReduction="20000"/>
          </a:bodyPr>
          <a:lstStyle/>
          <a:p>
            <a:pPr marL="57150" indent="0">
              <a:buNone/>
            </a:pPr>
            <a:r>
              <a:rPr lang="en-GB" dirty="0" smtClean="0">
                <a:latin typeface="Georgia" pitchFamily="18" charset="0"/>
              </a:rPr>
              <a:t>REDD+ requires:</a:t>
            </a:r>
          </a:p>
          <a:p>
            <a:pPr lvl="1">
              <a:buFont typeface="Arial" pitchFamily="34" charset="0"/>
              <a:buChar char="•"/>
            </a:pPr>
            <a:r>
              <a:rPr lang="en-GB" dirty="0">
                <a:latin typeface="Georgia" pitchFamily="18" charset="0"/>
              </a:rPr>
              <a:t>L</a:t>
            </a:r>
            <a:r>
              <a:rPr lang="en-GB" dirty="0" smtClean="0">
                <a:latin typeface="Georgia" pitchFamily="18" charset="0"/>
              </a:rPr>
              <a:t>ocal level participation and engagement</a:t>
            </a:r>
          </a:p>
          <a:p>
            <a:pPr lvl="1">
              <a:buFont typeface="Arial" pitchFamily="34" charset="0"/>
              <a:buChar char="•"/>
            </a:pPr>
            <a:r>
              <a:rPr lang="en-GB" dirty="0">
                <a:latin typeface="Georgia" pitchFamily="18" charset="0"/>
              </a:rPr>
              <a:t>R</a:t>
            </a:r>
            <a:r>
              <a:rPr lang="en-GB" dirty="0" smtClean="0">
                <a:latin typeface="Georgia" pitchFamily="18" charset="0"/>
              </a:rPr>
              <a:t>eliable and credible system for MRV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latin typeface="Georgia" pitchFamily="18" charset="0"/>
              </a:rPr>
              <a:t>Social and environmental safeguards </a:t>
            </a:r>
          </a:p>
          <a:p>
            <a:pPr marL="457200" lvl="1" indent="0">
              <a:buNone/>
            </a:pPr>
            <a:endParaRPr lang="en-GB" dirty="0" smtClean="0">
              <a:latin typeface="Georgia" pitchFamily="18" charset="0"/>
            </a:endParaRPr>
          </a:p>
          <a:p>
            <a:pPr marL="57150" indent="0">
              <a:buNone/>
            </a:pPr>
            <a:r>
              <a:rPr lang="en-GB" dirty="0" smtClean="0">
                <a:latin typeface="Georgia" pitchFamily="18" charset="0"/>
              </a:rPr>
              <a:t>CMRV offers: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latin typeface="Georgia" pitchFamily="18" charset="0"/>
              </a:rPr>
              <a:t>Additional, accurate and reliable source of data &amp; information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latin typeface="Georgia" pitchFamily="18" charset="0"/>
              </a:rPr>
              <a:t>Promotes participation/ownership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latin typeface="Georgia" pitchFamily="18" charset="0"/>
              </a:rPr>
              <a:t>Cost-effective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latin typeface="Georgia" pitchFamily="18" charset="0"/>
              </a:rPr>
              <a:t>Promotes capacity building and cooperation 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latin typeface="Georgia" pitchFamily="18" charset="0"/>
              </a:rPr>
              <a:t>Forest management improvements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latin typeface="Georgia" pitchFamily="18" charset="0"/>
              </a:rPr>
              <a:t>Strengthens rights and stake in REDD+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583301"/>
            <a:ext cx="1975494" cy="90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2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latin typeface="Trade Gothic LT Std Bold" pitchFamily="50" charset="0"/>
              </a:rPr>
              <a:t>REDD COMPASS</a:t>
            </a:r>
            <a:endParaRPr lang="es-ES" sz="4000" dirty="0">
              <a:latin typeface="Trade Gothic LT Std Bol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667" y="1292622"/>
            <a:ext cx="8584083" cy="4744414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Georgia" pitchFamily="18" charset="0"/>
              </a:rPr>
              <a:t>Phase 1</a:t>
            </a:r>
            <a:r>
              <a:rPr lang="en-GB" sz="2000" dirty="0" smtClean="0">
                <a:latin typeface="Georgia" pitchFamily="18" charset="0"/>
                <a:sym typeface="Wingdings" pitchFamily="2" charset="2"/>
              </a:rPr>
              <a:t>:</a:t>
            </a:r>
            <a:endParaRPr lang="en-GB" sz="2000" dirty="0" smtClean="0">
              <a:latin typeface="Georgia" pitchFamily="18" charset="0"/>
            </a:endParaRPr>
          </a:p>
          <a:p>
            <a:pPr lvl="1"/>
            <a:r>
              <a:rPr lang="en-GB" sz="2000" dirty="0" smtClean="0">
                <a:latin typeface="Georgia" pitchFamily="18" charset="0"/>
              </a:rPr>
              <a:t>Building local monitoring capacity  </a:t>
            </a:r>
            <a:endParaRPr lang="en-GB" sz="2000" dirty="0">
              <a:latin typeface="Georgia" pitchFamily="18" charset="0"/>
            </a:endParaRPr>
          </a:p>
          <a:p>
            <a:pPr lvl="1"/>
            <a:r>
              <a:rPr lang="en-GB" sz="2000" dirty="0" smtClean="0">
                <a:latin typeface="Georgia" pitchFamily="18" charset="0"/>
              </a:rPr>
              <a:t>Informing resource management decisions and engagement on REDD+</a:t>
            </a:r>
          </a:p>
          <a:p>
            <a:pPr lvl="1"/>
            <a:r>
              <a:rPr lang="en-GB" sz="2000" dirty="0" smtClean="0">
                <a:latin typeface="Georgia" pitchFamily="18" charset="0"/>
              </a:rPr>
              <a:t>Linking CMRV to national MRV system (demonstration site)</a:t>
            </a:r>
          </a:p>
          <a:p>
            <a:pPr marL="457200" lvl="1" indent="0">
              <a:buNone/>
            </a:pPr>
            <a:endParaRPr lang="en-GB" sz="2000" dirty="0" smtClean="0">
              <a:latin typeface="Georgia" pitchFamily="18" charset="0"/>
            </a:endParaRPr>
          </a:p>
          <a:p>
            <a:r>
              <a:rPr lang="en-GB" sz="2000" dirty="0" smtClean="0">
                <a:latin typeface="Georgia" pitchFamily="18" charset="0"/>
              </a:rPr>
              <a:t>Participatory monitoring scheme</a:t>
            </a:r>
          </a:p>
          <a:p>
            <a:pPr lvl="1"/>
            <a:r>
              <a:rPr lang="en-GB" sz="2000" dirty="0" smtClean="0">
                <a:latin typeface="Georgia" pitchFamily="18" charset="0"/>
              </a:rPr>
              <a:t>Socio-economic and environmental indicators </a:t>
            </a:r>
          </a:p>
          <a:p>
            <a:pPr lvl="1"/>
            <a:r>
              <a:rPr lang="en-GB" sz="2000" dirty="0" smtClean="0">
                <a:latin typeface="Georgia" pitchFamily="18" charset="0"/>
              </a:rPr>
              <a:t>Balances local needs with external requirements</a:t>
            </a:r>
          </a:p>
          <a:p>
            <a:pPr marL="457200" lvl="1" indent="0">
              <a:buNone/>
            </a:pPr>
            <a:endParaRPr lang="en-GB" sz="2000" dirty="0" smtClean="0">
              <a:latin typeface="Georgia" pitchFamily="18" charset="0"/>
            </a:endParaRPr>
          </a:p>
          <a:p>
            <a:r>
              <a:rPr lang="en-GB" sz="2000" dirty="0" smtClean="0">
                <a:latin typeface="Georgia" pitchFamily="18" charset="0"/>
              </a:rPr>
              <a:t>CMRV technology</a:t>
            </a:r>
          </a:p>
          <a:p>
            <a:pPr lvl="1"/>
            <a:r>
              <a:rPr lang="en-GB" sz="2000" dirty="0" smtClean="0">
                <a:latin typeface="Georgia" pitchFamily="18" charset="0"/>
              </a:rPr>
              <a:t>Handhelds </a:t>
            </a:r>
          </a:p>
          <a:p>
            <a:pPr lvl="1"/>
            <a:r>
              <a:rPr lang="en-GB" sz="2000" dirty="0" smtClean="0">
                <a:latin typeface="Georgia" pitchFamily="18" charset="0"/>
              </a:rPr>
              <a:t>Open Data Kit (ODK) </a:t>
            </a:r>
          </a:p>
          <a:p>
            <a:pPr lvl="1"/>
            <a:r>
              <a:rPr lang="en-GB" sz="2000" dirty="0" smtClean="0">
                <a:latin typeface="Georgia" pitchFamily="18" charset="0"/>
              </a:rPr>
              <a:t>Google Earth Builder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583301"/>
            <a:ext cx="1975494" cy="90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79" y="5229199"/>
            <a:ext cx="2066173" cy="94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8" b="268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79" y="5229199"/>
            <a:ext cx="2066173" cy="94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latin typeface="Trade Gothic LT Std Bold" pitchFamily="50" charset="0"/>
              </a:rPr>
              <a:t>PROJECT GOALS:</a:t>
            </a:r>
            <a:endParaRPr lang="es-ES" sz="4000" dirty="0">
              <a:latin typeface="Trade Gothic LT Std Bol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Community-MRV is recognised by national and international policy makers as an integral source of information for accurately and cost-effectively monitoring REDD+ activities and safeguards;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Tropical forest communities understand the benefits and risks of REDD+, and have the knowledge and tools to take informed decisions and play a proactive and independent role in making REDD work in their territories. 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583301"/>
            <a:ext cx="1975494" cy="90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498050" y="1196752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+mj-lt"/>
              <a:buAutoNum type="arabicPeriod"/>
            </a:pPr>
            <a:r>
              <a:rPr lang="en-GB" sz="3100" dirty="0" smtClean="0">
                <a:latin typeface="Georgia" pitchFamily="18" charset="0"/>
              </a:rPr>
              <a:t>Consolidation </a:t>
            </a:r>
            <a:r>
              <a:rPr lang="en-GB" sz="3100" dirty="0">
                <a:latin typeface="Georgia" pitchFamily="18" charset="0"/>
              </a:rPr>
              <a:t>of the CMRV project in the North </a:t>
            </a:r>
            <a:r>
              <a:rPr lang="en-GB" sz="3100" dirty="0" err="1" smtClean="0">
                <a:latin typeface="Georgia" pitchFamily="18" charset="0"/>
              </a:rPr>
              <a:t>Rupununi</a:t>
            </a:r>
            <a:r>
              <a:rPr lang="en-GB" sz="3100" dirty="0" smtClean="0">
                <a:latin typeface="Georgia" pitchFamily="18" charset="0"/>
              </a:rPr>
              <a:t>, Guyana</a:t>
            </a:r>
          </a:p>
          <a:p>
            <a:pPr marL="742950" indent="-742950" algn="l">
              <a:buFont typeface="+mj-lt"/>
              <a:buAutoNum type="arabicPeriod"/>
            </a:pPr>
            <a:endParaRPr lang="en-GB" sz="3100" dirty="0" smtClean="0">
              <a:latin typeface="Georgia" pitchFamily="18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GB" sz="3100" dirty="0" smtClean="0">
                <a:latin typeface="Georgia" pitchFamily="18" charset="0"/>
              </a:rPr>
              <a:t>Uptake and incorporation of CMRV in </a:t>
            </a:r>
            <a:r>
              <a:rPr lang="en-GB" sz="3100" dirty="0">
                <a:latin typeface="Georgia" pitchFamily="18" charset="0"/>
              </a:rPr>
              <a:t>national policies </a:t>
            </a:r>
            <a:r>
              <a:rPr lang="en-GB" sz="3100" dirty="0" smtClean="0">
                <a:latin typeface="Georgia" pitchFamily="18" charset="0"/>
              </a:rPr>
              <a:t>in Guyana</a:t>
            </a:r>
          </a:p>
          <a:p>
            <a:pPr marL="742950" indent="-742950" algn="l">
              <a:buFont typeface="+mj-lt"/>
              <a:buAutoNum type="arabicPeriod"/>
            </a:pPr>
            <a:endParaRPr lang="pt-BR" sz="3100" dirty="0">
              <a:latin typeface="Georgia" pitchFamily="18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GB" sz="3100" dirty="0" smtClean="0">
                <a:latin typeface="Georgia" pitchFamily="18" charset="0"/>
              </a:rPr>
              <a:t>CMRV </a:t>
            </a:r>
            <a:r>
              <a:rPr lang="en-GB" sz="3100" dirty="0">
                <a:latin typeface="Georgia" pitchFamily="18" charset="0"/>
              </a:rPr>
              <a:t>approach replicated in the Chico Mendes Extractive Reserve in </a:t>
            </a:r>
            <a:r>
              <a:rPr lang="en-GB" sz="3100" dirty="0" smtClean="0">
                <a:latin typeface="Georgia" pitchFamily="18" charset="0"/>
              </a:rPr>
              <a:t>Acre</a:t>
            </a:r>
          </a:p>
          <a:p>
            <a:pPr marL="742950" indent="-742950" algn="l">
              <a:buFont typeface="+mj-lt"/>
              <a:buAutoNum type="arabicPeriod"/>
            </a:pPr>
            <a:endParaRPr lang="pt-BR" sz="3100" dirty="0">
              <a:latin typeface="Georgia" pitchFamily="18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3100" dirty="0" smtClean="0">
                <a:latin typeface="Georgia" pitchFamily="18" charset="0"/>
              </a:rPr>
              <a:t>Knowledge </a:t>
            </a:r>
            <a:r>
              <a:rPr lang="en-US" sz="3100" dirty="0">
                <a:latin typeface="Georgia" pitchFamily="18" charset="0"/>
              </a:rPr>
              <a:t>sharing </a:t>
            </a:r>
            <a:r>
              <a:rPr lang="en-US" sz="3100" dirty="0" smtClean="0">
                <a:latin typeface="Georgia" pitchFamily="18" charset="0"/>
              </a:rPr>
              <a:t>network </a:t>
            </a:r>
            <a:r>
              <a:rPr lang="en-US" sz="3100" dirty="0">
                <a:latin typeface="Georgia" pitchFamily="18" charset="0"/>
              </a:rPr>
              <a:t>and </a:t>
            </a:r>
            <a:r>
              <a:rPr lang="en-GB" sz="3100" dirty="0">
                <a:latin typeface="Georgia" pitchFamily="18" charset="0"/>
              </a:rPr>
              <a:t>collaborative development of CMRV best </a:t>
            </a:r>
            <a:r>
              <a:rPr lang="en-GB" sz="3100" dirty="0" smtClean="0">
                <a:latin typeface="Georgia" pitchFamily="18" charset="0"/>
              </a:rPr>
              <a:t>practices </a:t>
            </a:r>
            <a:endParaRPr lang="es-ES" sz="3100" dirty="0">
              <a:latin typeface="Georgia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583301"/>
            <a:ext cx="1975494" cy="907471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>
                <a:latin typeface="Trade Gothic LT Std Bold" pitchFamily="50" charset="0"/>
              </a:rPr>
              <a:t>PROJECT STRATEGIES (Phase 2):</a:t>
            </a:r>
            <a:endParaRPr lang="es-ES" sz="4000" dirty="0">
              <a:latin typeface="Trade Gothic LT Std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mbodia\Downloads\mapofbraz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7" y="0"/>
            <a:ext cx="9368357" cy="76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292508" y="1599628"/>
            <a:ext cx="2412529" cy="1687531"/>
          </a:xfrm>
          <a:prstGeom prst="wedgeRectCallout">
            <a:avLst>
              <a:gd name="adj1" fmla="val -68765"/>
              <a:gd name="adj2" fmla="val -592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 smtClean="0">
                <a:latin typeface="Georgia" pitchFamily="18" charset="0"/>
              </a:rPr>
              <a:t>North </a:t>
            </a:r>
            <a:r>
              <a:rPr lang="en-GB" b="1" dirty="0" err="1" smtClean="0">
                <a:latin typeface="Georgia" pitchFamily="18" charset="0"/>
              </a:rPr>
              <a:t>Rupununi</a:t>
            </a:r>
            <a:r>
              <a:rPr lang="en-GB" b="1" dirty="0" smtClean="0">
                <a:latin typeface="Georgia" pitchFamily="18" charset="0"/>
              </a:rPr>
              <a:t>:</a:t>
            </a:r>
          </a:p>
          <a:p>
            <a:r>
              <a:rPr lang="en-GB" dirty="0" smtClean="0">
                <a:latin typeface="Georgia" pitchFamily="18" charset="0"/>
              </a:rPr>
              <a:t>16 </a:t>
            </a:r>
            <a:r>
              <a:rPr lang="en-GB" dirty="0" err="1" smtClean="0">
                <a:latin typeface="Georgia" pitchFamily="18" charset="0"/>
              </a:rPr>
              <a:t>Makushi</a:t>
            </a:r>
            <a:r>
              <a:rPr lang="en-GB" dirty="0" smtClean="0">
                <a:latin typeface="Georgia" pitchFamily="18" charset="0"/>
              </a:rPr>
              <a:t> communities; 32  monitors + 5 project staff 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66954" y="2161475"/>
            <a:ext cx="2592288" cy="1642902"/>
          </a:xfrm>
          <a:prstGeom prst="wedgeRectCallout">
            <a:avLst>
              <a:gd name="adj1" fmla="val 71793"/>
              <a:gd name="adj2" fmla="val 3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 smtClean="0">
                <a:latin typeface="Georgia" pitchFamily="18" charset="0"/>
              </a:rPr>
              <a:t>Chico Mendes Extractive Reserve:</a:t>
            </a:r>
          </a:p>
          <a:p>
            <a:r>
              <a:rPr lang="en-GB" dirty="0" smtClean="0">
                <a:latin typeface="Georgia" pitchFamily="18" charset="0"/>
              </a:rPr>
              <a:t>5 municipalities; 40 monitors + 3 project staff</a:t>
            </a:r>
            <a:r>
              <a:rPr lang="en-GB" b="1" dirty="0" smtClean="0">
                <a:latin typeface="Georgia" pitchFamily="18" charset="0"/>
              </a:rPr>
              <a:t> </a:t>
            </a:r>
            <a:endParaRPr lang="es-ES" b="1" dirty="0">
              <a:latin typeface="Georgia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3" y="4919185"/>
            <a:ext cx="135413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9" y="4077072"/>
            <a:ext cx="3432783" cy="62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m 2" descr="logo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5" y="1122360"/>
            <a:ext cx="1334406" cy="95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 descr="C:\Users\Cambodia\Dropbox\GCP - Comms - Resources for all staff\Logos\Partner &amp; Donor Logos\Iwokram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10" y="856654"/>
            <a:ext cx="2899668" cy="53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Cambodia\Dropbox\GCP - Comms - Resources for all staff\Logos\Partner &amp; Donor Logos\NRDD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666" y="1600728"/>
            <a:ext cx="1287334" cy="12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583301"/>
            <a:ext cx="1975494" cy="907471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76" y="5751682"/>
            <a:ext cx="2378324" cy="103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1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5832</TotalTime>
  <Words>311</Words>
  <Application>Microsoft Office PowerPoint</Application>
  <PresentationFormat>On-screen Show (4:3)</PresentationFormat>
  <Paragraphs>78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CONTENT</vt:lpstr>
      <vt:lpstr>COMMUNITY-BASED MRV</vt:lpstr>
      <vt:lpstr>REDD COMPASS</vt:lpstr>
      <vt:lpstr>PowerPoint Presentation</vt:lpstr>
      <vt:lpstr>PowerPoint Presentation</vt:lpstr>
      <vt:lpstr>PROJECT GOALS:</vt:lpstr>
      <vt:lpstr>PROJECT STRATEGIES (Phase 2):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Cambodia</dc:creator>
  <cp:lastModifiedBy>Haugh Marianne</cp:lastModifiedBy>
  <cp:revision>59</cp:revision>
  <dcterms:created xsi:type="dcterms:W3CDTF">2013-10-21T08:48:36Z</dcterms:created>
  <dcterms:modified xsi:type="dcterms:W3CDTF">2013-10-25T10:18:55Z</dcterms:modified>
</cp:coreProperties>
</file>