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0" r:id="rId2"/>
    <p:sldId id="272" r:id="rId3"/>
    <p:sldId id="265" r:id="rId4"/>
    <p:sldId id="266" r:id="rId5"/>
    <p:sldId id="271" r:id="rId6"/>
    <p:sldId id="269" r:id="rId7"/>
    <p:sldId id="273" r:id="rId8"/>
    <p:sldId id="274" r:id="rId9"/>
    <p:sldId id="276" r:id="rId10"/>
    <p:sldId id="27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3C"/>
    <a:srgbClr val="5293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84" autoAdjust="0"/>
  </p:normalViewPr>
  <p:slideViewPr>
    <p:cSldViewPr snapToGrid="0" snapToObjects="1">
      <p:cViewPr>
        <p:scale>
          <a:sx n="90" d="100"/>
          <a:sy n="90" d="100"/>
        </p:scale>
        <p:origin x="-59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6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2D8DE-FB5E-FA47-BB98-90672B19A4E8}" type="datetimeFigureOut">
              <a:rPr lang="en-US" smtClean="0"/>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FF0EE-B894-204A-9339-B92530C7DA57}" type="slidenum">
              <a:rPr lang="en-US" smtClean="0"/>
              <a:t>‹#›</a:t>
            </a:fld>
            <a:endParaRPr lang="en-US"/>
          </a:p>
        </p:txBody>
      </p:sp>
    </p:spTree>
    <p:extLst>
      <p:ext uri="{BB962C8B-B14F-4D97-AF65-F5344CB8AC3E}">
        <p14:creationId xmlns:p14="http://schemas.microsoft.com/office/powerpoint/2010/main" val="1747092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Dubbed “some of the most savvy environmental agitators in the business” by the Wall Street Journal, RAN uses hard-hitting markets campaigns to align the policies of multinational corporations with widespread public support for environmental protection. We believe that logging ancient forests for copy paper or destroying an endangered ecosystem for a week’s worth of oil is not just destructive, but outdated and unnecessary.</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Founded in 1985 to help protect forests and forest  peoples rights – has added energy as climate change has</a:t>
            </a:r>
            <a:r>
              <a:rPr lang="en-US" baseline="0" dirty="0" smtClean="0"/>
              <a:t> emerged as huge threat to forests and ecosystems</a:t>
            </a:r>
            <a:endParaRPr lang="en-US" dirty="0" smtClean="0"/>
          </a:p>
          <a:p>
            <a:endParaRPr lang="en-US" dirty="0" smtClean="0">
              <a:effectLst/>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Rainforest Action Network (RAN) is headquartered in San Francisco, California with staff in</a:t>
            </a:r>
            <a:r>
              <a:rPr lang="en-US" sz="1200" kern="1200" baseline="0" dirty="0" smtClean="0">
                <a:solidFill>
                  <a:schemeClr val="tx1"/>
                </a:solidFill>
                <a:effectLst/>
                <a:latin typeface="+mn-lt"/>
                <a:ea typeface="+mn-ea"/>
                <a:cs typeface="+mn-cs"/>
              </a:rPr>
              <a:t> Japan and Indonesia </a:t>
            </a:r>
            <a:r>
              <a:rPr lang="en-US" sz="1200" kern="1200" dirty="0" smtClean="0">
                <a:solidFill>
                  <a:schemeClr val="tx1"/>
                </a:solidFill>
                <a:effectLst/>
                <a:latin typeface="+mn-lt"/>
                <a:ea typeface="+mn-ea"/>
                <a:cs typeface="+mn-cs"/>
              </a:rPr>
              <a:t>plus thousands of volunteer scientists, teachers, parents, students and other concerned citizens around the world</a:t>
            </a:r>
            <a:r>
              <a:rPr lang="en-US" sz="1200" kern="1200" baseline="0" dirty="0" smtClean="0">
                <a:solidFill>
                  <a:schemeClr val="tx1"/>
                </a:solidFill>
                <a:effectLst/>
                <a:latin typeface="+mn-lt"/>
                <a:ea typeface="+mn-ea"/>
                <a:cs typeface="+mn-cs"/>
              </a:rPr>
              <a:t> that form our network.</a:t>
            </a: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believe that a sustainable and just world can and must be created in our lifetime, and that it will take individuals and communities standing together to confront corporate power to get us there.</a:t>
            </a:r>
          </a:p>
        </p:txBody>
      </p:sp>
      <p:sp>
        <p:nvSpPr>
          <p:cNvPr id="4" name="Slide Number Placeholder 3"/>
          <p:cNvSpPr>
            <a:spLocks noGrp="1"/>
          </p:cNvSpPr>
          <p:nvPr>
            <p:ph type="sldNum" sz="quarter" idx="10"/>
          </p:nvPr>
        </p:nvSpPr>
        <p:spPr/>
        <p:txBody>
          <a:bodyPr/>
          <a:lstStyle/>
          <a:p>
            <a:fld id="{485FF0EE-B894-204A-9339-B92530C7DA57}" type="slidenum">
              <a:rPr lang="en-US" smtClean="0"/>
              <a:t>1</a:t>
            </a:fld>
            <a:endParaRPr lang="en-US"/>
          </a:p>
        </p:txBody>
      </p:sp>
    </p:spTree>
    <p:extLst>
      <p:ext uri="{BB962C8B-B14F-4D97-AF65-F5344CB8AC3E}">
        <p14:creationId xmlns:p14="http://schemas.microsoft.com/office/powerpoint/2010/main" val="429495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4" indent="0">
              <a:spcBef>
                <a:spcPts val="1630"/>
              </a:spcBef>
              <a:buClr>
                <a:schemeClr val="bg2"/>
              </a:buClr>
              <a:buSzPct val="75000"/>
              <a:buFont typeface="Wingdings" pitchFamily="2" charset="2"/>
              <a:buNone/>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our twenty-seven years, we have won major corporate policy changes that have transformed the home building, food product, automobile, oil, paper and banking industries.</a:t>
            </a:r>
          </a:p>
          <a:p>
            <a:endParaRPr lang="en-US" sz="1200" dirty="0" smtClean="0"/>
          </a:p>
          <a:p>
            <a:r>
              <a:rPr lang="en-US" sz="1200" dirty="0" smtClean="0"/>
              <a:t> I’ll talk about a couple of our current campaigns a little later. But first</a:t>
            </a:r>
            <a:r>
              <a:rPr lang="en-US" sz="1200" baseline="0" dirty="0" smtClean="0"/>
              <a:t> a little bit of RAN’s history. I’m going to take a moment to talk about a few of our key victories since our founding.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85FF0EE-B894-204A-9339-B92530C7DA57}" type="slidenum">
              <a:rPr lang="en-US" smtClean="0"/>
              <a:t>2</a:t>
            </a:fld>
            <a:endParaRPr lang="en-US"/>
          </a:p>
        </p:txBody>
      </p:sp>
    </p:spTree>
    <p:extLst>
      <p:ext uri="{BB962C8B-B14F-4D97-AF65-F5344CB8AC3E}">
        <p14:creationId xmlns:p14="http://schemas.microsoft.com/office/powerpoint/2010/main" val="172831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 Pacific Resources International Limited (Indonesia’s 2</a:t>
            </a:r>
            <a:r>
              <a:rPr lang="en-US" baseline="30000" dirty="0" smtClean="0"/>
              <a:t>nd</a:t>
            </a:r>
            <a:r>
              <a:rPr lang="en-US" dirty="0" smtClean="0"/>
              <a:t> largest pulp and paper producer)</a:t>
            </a:r>
            <a:endParaRPr lang="en-US" dirty="0"/>
          </a:p>
        </p:txBody>
      </p:sp>
      <p:sp>
        <p:nvSpPr>
          <p:cNvPr id="4" name="Slide Number Placeholder 3"/>
          <p:cNvSpPr>
            <a:spLocks noGrp="1"/>
          </p:cNvSpPr>
          <p:nvPr>
            <p:ph type="sldNum" sz="quarter" idx="10"/>
          </p:nvPr>
        </p:nvSpPr>
        <p:spPr/>
        <p:txBody>
          <a:bodyPr/>
          <a:lstStyle/>
          <a:p>
            <a:fld id="{485FF0EE-B894-204A-9339-B92530C7DA57}" type="slidenum">
              <a:rPr lang="en-US" smtClean="0"/>
              <a:t>3</a:t>
            </a:fld>
            <a:endParaRPr lang="en-US"/>
          </a:p>
        </p:txBody>
      </p:sp>
    </p:spTree>
    <p:extLst>
      <p:ext uri="{BB962C8B-B14F-4D97-AF65-F5344CB8AC3E}">
        <p14:creationId xmlns:p14="http://schemas.microsoft.com/office/powerpoint/2010/main" val="421254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b="1" dirty="0" smtClean="0"/>
              <a:t>Rainforest Values and Impacts of Loss</a:t>
            </a:r>
          </a:p>
          <a:p>
            <a:pPr lvl="1" algn="l">
              <a:buFont typeface="Arial" charset="0"/>
              <a:buChar char="•"/>
            </a:pPr>
            <a:r>
              <a:rPr lang="en-US" dirty="0" smtClean="0"/>
              <a:t>Biodiversity - extinction crisis. </a:t>
            </a:r>
            <a:r>
              <a:rPr lang="en-US" baseline="0" dirty="0" smtClean="0"/>
              <a:t>scientists say we are entering the sixth great extinction, this time driven by human activity, with up to 80% of species to be impacted by deforestation and climate change under current trends.  Half of the world’s 50 million plus of terrestrial plant, animal and insect species are estimated to be found in tropical rainforests covering little less than 6% of the world’s land area</a:t>
            </a:r>
          </a:p>
          <a:p>
            <a:pPr lvl="1" algn="l">
              <a:buFont typeface="Arial" charset="0"/>
              <a:buChar char="•"/>
            </a:pPr>
            <a:endParaRPr lang="en-US" dirty="0" smtClean="0"/>
          </a:p>
          <a:p>
            <a:pPr lvl="1" algn="l">
              <a:buFont typeface="Arial" charset="0"/>
              <a:buChar char="•"/>
            </a:pPr>
            <a:r>
              <a:rPr lang="en-US" dirty="0" smtClean="0"/>
              <a:t>Forest dependant communities and livelihoods – human rights abuse and loss of livelihoods.  300 million IP.  &gt;1 billion dependent on forest landscapes for basic livelihoods.</a:t>
            </a:r>
          </a:p>
          <a:p>
            <a:pPr lvl="1" algn="l">
              <a:buFont typeface="Arial" charset="0"/>
              <a:buNone/>
            </a:pPr>
            <a:endParaRPr lang="en-US" dirty="0" smtClean="0"/>
          </a:p>
          <a:p>
            <a:pPr lvl="1" algn="l">
              <a:buFont typeface="Arial" charset="0"/>
              <a:buChar char="•"/>
            </a:pPr>
            <a:r>
              <a:rPr lang="en-US" dirty="0" smtClean="0"/>
              <a:t>Climate –</a:t>
            </a:r>
            <a:r>
              <a:rPr lang="en-US" baseline="0" dirty="0" smtClean="0"/>
              <a:t> Climate change. Deforestation is important component, around 15%.  Forests also important carbon sinks.  Lungs of earth.</a:t>
            </a:r>
          </a:p>
          <a:p>
            <a:pPr lvl="1" algn="l">
              <a:buFont typeface="Arial" charset="0"/>
              <a:buChar char="•"/>
            </a:pPr>
            <a:endParaRPr lang="en-US" baseline="0" dirty="0" smtClean="0"/>
          </a:p>
          <a:p>
            <a:r>
              <a:rPr lang="en-US" baseline="0" dirty="0" smtClean="0"/>
              <a:t>Healthy ecosystems fundamentally underpin our economy and our future but are still largely off the radar screen of most businesses across virtually every sector.</a:t>
            </a:r>
          </a:p>
          <a:p>
            <a:endParaRPr lang="en-US" baseline="0" dirty="0" smtClean="0"/>
          </a:p>
          <a:p>
            <a:r>
              <a:rPr lang="en-US" baseline="0" dirty="0" smtClean="0"/>
              <a:t>Business as usual is not an option.  Sustainability needs to hard wired into our economy and corporate </a:t>
            </a:r>
            <a:r>
              <a:rPr lang="en-US" baseline="0" dirty="0" err="1" smtClean="0"/>
              <a:t>behaviour</a:t>
            </a:r>
            <a:r>
              <a:rPr lang="en-US" baseline="0" dirty="0" smtClean="0"/>
              <a:t> if we are to survive.</a:t>
            </a:r>
            <a:endParaRPr lang="en-US" dirty="0"/>
          </a:p>
        </p:txBody>
      </p:sp>
      <p:sp>
        <p:nvSpPr>
          <p:cNvPr id="4" name="Slide Number Placeholder 3"/>
          <p:cNvSpPr>
            <a:spLocks noGrp="1"/>
          </p:cNvSpPr>
          <p:nvPr>
            <p:ph type="sldNum" sz="quarter" idx="10"/>
          </p:nvPr>
        </p:nvSpPr>
        <p:spPr/>
        <p:txBody>
          <a:bodyPr/>
          <a:lstStyle/>
          <a:p>
            <a:fld id="{DCD4249A-F9D1-43D9-AF7C-8BC945E50B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Target Pulp &amp; Paper?</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Pulp from cleared rainforests is made into cheap copy paper, books, tissue, packaging and toilet paper and luxury shopping bags that are then sold to consumers all</a:t>
            </a:r>
            <a:r>
              <a:rPr lang="en-US" sz="1200" kern="1200" baseline="0" dirty="0" smtClean="0">
                <a:solidFill>
                  <a:schemeClr val="tx1"/>
                </a:solidFill>
                <a:effectLst/>
                <a:latin typeface="+mn-lt"/>
                <a:ea typeface="+mn-ea"/>
                <a:cs typeface="+mn-cs"/>
              </a:rPr>
              <a:t> over the globe</a:t>
            </a:r>
          </a:p>
          <a:p>
            <a:pPr marL="171450" indent="-171450">
              <a:buFontTx/>
              <a:buChar char="-"/>
            </a:pPr>
            <a:r>
              <a:rPr lang="en-US" sz="1200" kern="1200" dirty="0" smtClean="0">
                <a:solidFill>
                  <a:schemeClr val="tx1"/>
                </a:solidFill>
                <a:effectLst/>
                <a:latin typeface="+mn-lt"/>
                <a:ea typeface="+mn-ea"/>
                <a:cs typeface="+mn-cs"/>
              </a:rPr>
              <a:t>Asia Pulp and Paper (APP), Indonesia and China's biggest pulp and paper company, and its main competitor Asia Pacific Resources International (APRIL), are rapidly clear cutting and draining huge areas of Indonesia's diverse rainforests and </a:t>
            </a:r>
            <a:r>
              <a:rPr lang="en-US" sz="1200" kern="1200" dirty="0" err="1" smtClean="0">
                <a:solidFill>
                  <a:schemeClr val="tx1"/>
                </a:solidFill>
                <a:effectLst/>
                <a:latin typeface="+mn-lt"/>
                <a:ea typeface="+mn-ea"/>
                <a:cs typeface="+mn-cs"/>
              </a:rPr>
              <a:t>peatlands</a:t>
            </a:r>
            <a:r>
              <a:rPr lang="en-US" sz="1200" kern="1200" dirty="0" smtClean="0">
                <a:solidFill>
                  <a:schemeClr val="tx1"/>
                </a:solidFill>
                <a:effectLst/>
                <a:latin typeface="+mn-lt"/>
                <a:ea typeface="+mn-ea"/>
                <a:cs typeface="+mn-cs"/>
              </a:rPr>
              <a:t>.</a:t>
            </a:r>
          </a:p>
          <a:p>
            <a:pPr marL="171450" indent="-171450">
              <a:buFontTx/>
              <a:buChar char="-"/>
            </a:pPr>
            <a:r>
              <a:rPr lang="en-US" sz="1200" kern="1200" dirty="0" smtClean="0">
                <a:solidFill>
                  <a:schemeClr val="tx1"/>
                </a:solidFill>
                <a:effectLst/>
                <a:latin typeface="+mn-lt"/>
                <a:ea typeface="+mn-ea"/>
                <a:cs typeface="+mn-cs"/>
              </a:rPr>
              <a:t>These logging giants then convert the degraded land into monoculture acacia pulp wood plantations to make cheap paper products. </a:t>
            </a:r>
          </a:p>
          <a:p>
            <a:pPr marL="171450" indent="-171450">
              <a:buFontTx/>
              <a:buChar char="-"/>
            </a:pPr>
            <a:r>
              <a:rPr lang="en-US" sz="1200" kern="1200" dirty="0" smtClean="0">
                <a:solidFill>
                  <a:schemeClr val="tx1"/>
                </a:solidFill>
                <a:effectLst/>
                <a:latin typeface="+mn-lt"/>
                <a:ea typeface="+mn-ea"/>
                <a:cs typeface="+mn-cs"/>
              </a:rPr>
              <a:t>This deforestation is devastating communities and their livelihoods and driving species like the Sumatran tiger toward extinction.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Rainforest-Free Paper campaign at RAN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Rainforest Free Paper campaign was started in 2009. </a:t>
            </a:r>
            <a:endParaRPr lang="en-US" sz="1400" dirty="0" smtClean="0">
              <a:solidFill>
                <a:srgbClr val="FFFFFF"/>
              </a:solidFill>
            </a:endParaRPr>
          </a:p>
          <a:p>
            <a:pPr algn="l">
              <a:buFont typeface="Wingdings" pitchFamily="2" charset="2"/>
              <a:buNone/>
            </a:pPr>
            <a:endParaRPr lang="en-US" sz="1400" dirty="0" smtClean="0">
              <a:solidFill>
                <a:srgbClr val="FFFFFF"/>
              </a:solidFill>
            </a:endParaRPr>
          </a:p>
          <a:p>
            <a:pPr algn="l">
              <a:buFont typeface="Wingdings" pitchFamily="2" charset="2"/>
              <a:buNone/>
            </a:pPr>
            <a:r>
              <a:rPr lang="en-US" sz="1400" dirty="0" smtClean="0">
                <a:solidFill>
                  <a:srgbClr val="FFFFFF"/>
                </a:solidFill>
              </a:rPr>
              <a:t>Goals</a:t>
            </a:r>
          </a:p>
          <a:p>
            <a:pPr algn="l">
              <a:buFont typeface="Wingdings" pitchFamily="2" charset="2"/>
              <a:buChar char="Ø"/>
            </a:pPr>
            <a:r>
              <a:rPr lang="en-US" sz="1400" dirty="0" smtClean="0">
                <a:solidFill>
                  <a:srgbClr val="FFFFFF"/>
                </a:solidFill>
              </a:rPr>
              <a:t>End the conversion of natural forests and </a:t>
            </a:r>
            <a:r>
              <a:rPr lang="en-US" sz="1400" dirty="0" err="1" smtClean="0">
                <a:solidFill>
                  <a:srgbClr val="FFFFFF"/>
                </a:solidFill>
              </a:rPr>
              <a:t>peatlands</a:t>
            </a:r>
            <a:endParaRPr lang="en-US" sz="1400" dirty="0" smtClean="0">
              <a:solidFill>
                <a:srgbClr val="FFFFFF"/>
              </a:solidFill>
            </a:endParaRPr>
          </a:p>
          <a:p>
            <a:pPr algn="l">
              <a:buFont typeface="Wingdings" pitchFamily="2" charset="2"/>
              <a:buChar char="Ø"/>
            </a:pPr>
            <a:r>
              <a:rPr lang="en-US" sz="1400" dirty="0" smtClean="0">
                <a:solidFill>
                  <a:srgbClr val="FFFFFF"/>
                </a:solidFill>
              </a:rPr>
              <a:t> Secure rights for forest peoples</a:t>
            </a:r>
          </a:p>
          <a:p>
            <a:pPr algn="l">
              <a:buFont typeface="Wingdings" pitchFamily="2" charset="2"/>
              <a:buChar char="Ø"/>
            </a:pPr>
            <a:r>
              <a:rPr lang="en-US" sz="1400" dirty="0" smtClean="0">
                <a:solidFill>
                  <a:srgbClr val="FFFFFF"/>
                </a:solidFill>
              </a:rPr>
              <a:t> </a:t>
            </a:r>
            <a:r>
              <a:rPr lang="en-US" sz="1200" dirty="0" smtClean="0"/>
              <a:t>Reduce North American consumption of paper made from natural forests and plantations and replace remaining fiber needs with recycled fiber when possible or FSC when necessary.</a:t>
            </a:r>
          </a:p>
          <a:p>
            <a:pPr algn="l">
              <a:buFont typeface="Wingdings" pitchFamily="2" charset="2"/>
              <a:buChar char="Ø"/>
            </a:pPr>
            <a:endParaRPr lang="en-US" sz="1200" dirty="0" smtClean="0"/>
          </a:p>
          <a:p>
            <a:pPr algn="l">
              <a:buFont typeface="Wingdings" pitchFamily="2" charset="2"/>
              <a:buNone/>
            </a:pPr>
            <a:r>
              <a:rPr lang="en-US" sz="1200" dirty="0" smtClean="0"/>
              <a:t>Focus was APP, in Feb announced a policy. RAN not convinced until</a:t>
            </a:r>
            <a:r>
              <a:rPr lang="en-US" sz="1200" baseline="0" dirty="0" smtClean="0"/>
              <a:t> see action through implementation. Currently monitoring and informing their customers of the company’s progress.</a:t>
            </a:r>
          </a:p>
          <a:p>
            <a:pPr algn="l">
              <a:buFont typeface="Wingdings" pitchFamily="2" charset="2"/>
              <a:buNone/>
            </a:pPr>
            <a:endParaRPr lang="en-US" sz="1200" baseline="0" dirty="0" smtClean="0"/>
          </a:p>
          <a:p>
            <a:pPr algn="l">
              <a:buFont typeface="Wingdings" pitchFamily="2" charset="2"/>
              <a:buNone/>
            </a:pPr>
            <a:r>
              <a:rPr lang="en-US" sz="1200" baseline="0" dirty="0" smtClean="0"/>
              <a:t>Now working to move APRIL, in an internal phase.</a:t>
            </a:r>
            <a:endParaRPr lang="en-US" sz="1000" dirty="0" smtClean="0">
              <a:solidFill>
                <a:srgbClr val="FFFFFF"/>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85FF0EE-B894-204A-9339-B92530C7DA57}" type="slidenum">
              <a:rPr lang="en-US" smtClean="0"/>
              <a:t>5</a:t>
            </a:fld>
            <a:endParaRPr lang="en-US"/>
          </a:p>
        </p:txBody>
      </p:sp>
    </p:spTree>
    <p:extLst>
      <p:ext uri="{BB962C8B-B14F-4D97-AF65-F5344CB8AC3E}">
        <p14:creationId xmlns:p14="http://schemas.microsoft.com/office/powerpoint/2010/main" val="185787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March 2010, RAN commissioned fiber testing of 10 top children’s publishers’ books, finding that 60% of paper tested was linked to Indonesian rainforest destruction.</a:t>
            </a:r>
          </a:p>
          <a:p>
            <a:endParaRPr lang="en-US" baseline="0" dirty="0" smtClean="0"/>
          </a:p>
          <a:p>
            <a:r>
              <a:rPr lang="en-US" baseline="0" dirty="0" smtClean="0"/>
              <a:t>RAN then warned the publishers of their ties to Indonesian rainforest destruction and released a comprehensive report about fiber used in children’s books linked to deforestation in Indonesia.</a:t>
            </a:r>
          </a:p>
          <a:p>
            <a:endParaRPr lang="en-US" baseline="0" dirty="0" smtClean="0"/>
          </a:p>
          <a:p>
            <a:r>
              <a:rPr lang="en-US" baseline="0" dirty="0" smtClean="0"/>
              <a:t>By December 2010 8 of the 10 agreed to stop sourcing paper from Indonesia’s rainforests and to strengthen their environmental paper policies. Disney not one of them.</a:t>
            </a:r>
          </a:p>
          <a:p>
            <a:endParaRPr lang="en-US" baseline="0" dirty="0" smtClean="0"/>
          </a:p>
          <a:p>
            <a:r>
              <a:rPr lang="en-US" baseline="0" dirty="0" smtClean="0"/>
              <a:t>Shortly after, Disney release its first policy, but was not strong. So in May 2011 RAN launched a campaign against Disney, with a banner hang at their corporate headquarters in LA.</a:t>
            </a:r>
          </a:p>
          <a:p>
            <a:endParaRPr lang="en-US" baseline="0" dirty="0" smtClean="0"/>
          </a:p>
          <a:p>
            <a:r>
              <a:rPr lang="en-US" baseline="0" dirty="0" smtClean="0"/>
              <a:t>Brand and image important, so jumped into negotiation in June. </a:t>
            </a:r>
          </a:p>
          <a:p>
            <a:endParaRPr lang="en-US" baseline="0" dirty="0" smtClean="0"/>
          </a:p>
          <a:p>
            <a:r>
              <a:rPr lang="en-US" baseline="0" dirty="0" smtClean="0"/>
              <a:t>Negotiations lasting 1.5 years.</a:t>
            </a:r>
          </a:p>
          <a:p>
            <a:endParaRPr lang="en-US" baseline="0" dirty="0" smtClean="0"/>
          </a:p>
        </p:txBody>
      </p:sp>
      <p:sp>
        <p:nvSpPr>
          <p:cNvPr id="4" name="Slide Number Placeholder 3"/>
          <p:cNvSpPr>
            <a:spLocks noGrp="1"/>
          </p:cNvSpPr>
          <p:nvPr>
            <p:ph type="sldNum" sz="quarter" idx="10"/>
          </p:nvPr>
        </p:nvSpPr>
        <p:spPr/>
        <p:txBody>
          <a:bodyPr/>
          <a:lstStyle/>
          <a:p>
            <a:fld id="{485FF0EE-B894-204A-9339-B92530C7DA57}" type="slidenum">
              <a:rPr lang="en-US" smtClean="0"/>
              <a:t>6</a:t>
            </a:fld>
            <a:endParaRPr lang="en-US"/>
          </a:p>
        </p:txBody>
      </p:sp>
    </p:spTree>
    <p:extLst>
      <p:ext uri="{BB962C8B-B14F-4D97-AF65-F5344CB8AC3E}">
        <p14:creationId xmlns:p14="http://schemas.microsoft.com/office/powerpoint/2010/main" val="383293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Disney</a:t>
            </a:r>
            <a:r>
              <a:rPr lang="en-US" baseline="0" dirty="0" smtClean="0"/>
              <a:t> </a:t>
            </a:r>
            <a:r>
              <a:rPr lang="en-US" dirty="0" smtClean="0"/>
              <a:t>adopted what may be one of the most far-reaching paper policies ever, including groundbreaking safeguards for climate and human rights.</a:t>
            </a:r>
            <a:br>
              <a:rPr lang="en-US" dirty="0" smtClean="0"/>
            </a:b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Disney's commitment will have a particularly important impact in Indonesia, maximizes its use of environmentally superior papers like recycled and eliminates controversial sources like those connected to rainforest destruction. This policy applies to the company’s entire international operations, including thousands of licensees of Disney characters</a:t>
            </a:r>
            <a:r>
              <a:rPr lang="en-US" baseline="0" dirty="0" smtClean="0"/>
              <a:t> and nearly 25,000 factories in more than 100 </a:t>
            </a:r>
            <a:r>
              <a:rPr lang="en-US" baseline="0" dirty="0" err="1" smtClean="0"/>
              <a:t>countires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85FF0EE-B894-204A-9339-B92530C7DA57}" type="slidenum">
              <a:rPr lang="en-US" smtClean="0"/>
              <a:t>7</a:t>
            </a:fld>
            <a:endParaRPr lang="en-US"/>
          </a:p>
        </p:txBody>
      </p:sp>
    </p:spTree>
    <p:extLst>
      <p:ext uri="{BB962C8B-B14F-4D97-AF65-F5344CB8AC3E}">
        <p14:creationId xmlns:p14="http://schemas.microsoft.com/office/powerpoint/2010/main" val="264501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6E40-18C1-5144-B2DF-408E98D636EB}"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261457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A6E40-18C1-5144-B2DF-408E98D636EB}"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163680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A6E40-18C1-5144-B2DF-408E98D636EB}"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239684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A6E40-18C1-5144-B2DF-408E98D636EB}"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21798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A6E40-18C1-5144-B2DF-408E98D636EB}"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109608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1A6E40-18C1-5144-B2DF-408E98D636EB}"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314346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A6E40-18C1-5144-B2DF-408E98D636EB}" type="datetimeFigureOut">
              <a:rPr lang="en-US" smtClean="0"/>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309729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A6E40-18C1-5144-B2DF-408E98D636EB}" type="datetimeFigureOut">
              <a:rPr lang="en-US" smtClean="0"/>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116800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A6E40-18C1-5144-B2DF-408E98D636EB}" type="datetimeFigureOut">
              <a:rPr lang="en-US" smtClean="0"/>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199018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A6E40-18C1-5144-B2DF-408E98D636EB}"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367046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A6E40-18C1-5144-B2DF-408E98D636EB}"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726C9-F1C2-4B4F-85C8-87B1B413377B}" type="slidenum">
              <a:rPr lang="en-US" smtClean="0"/>
              <a:t>‹#›</a:t>
            </a:fld>
            <a:endParaRPr lang="en-US"/>
          </a:p>
        </p:txBody>
      </p:sp>
    </p:spTree>
    <p:extLst>
      <p:ext uri="{BB962C8B-B14F-4D97-AF65-F5344CB8AC3E}">
        <p14:creationId xmlns:p14="http://schemas.microsoft.com/office/powerpoint/2010/main" val="19994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6482"/>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A6E40-18C1-5144-B2DF-408E98D636EB}" type="datetimeFigureOut">
              <a:rPr lang="en-US" smtClean="0"/>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726C9-F1C2-4B4F-85C8-87B1B413377B}" type="slidenum">
              <a:rPr lang="en-US" smtClean="0"/>
              <a:t>‹#›</a:t>
            </a:fld>
            <a:endParaRPr lang="en-US"/>
          </a:p>
        </p:txBody>
      </p:sp>
    </p:spTree>
    <p:extLst>
      <p:ext uri="{BB962C8B-B14F-4D97-AF65-F5344CB8AC3E}">
        <p14:creationId xmlns:p14="http://schemas.microsoft.com/office/powerpoint/2010/main" val="264858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t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1756"/>
            <a:ext cx="9144000" cy="5181600"/>
          </a:xfrm>
          <a:prstGeom prst="rect">
            <a:avLst/>
          </a:prstGeom>
        </p:spPr>
      </p:pic>
    </p:spTree>
    <p:extLst>
      <p:ext uri="{BB962C8B-B14F-4D97-AF65-F5344CB8AC3E}">
        <p14:creationId xmlns:p14="http://schemas.microsoft.com/office/powerpoint/2010/main" val="4187819692"/>
      </p:ext>
    </p:extLst>
  </p:cSld>
  <p:clrMapOvr>
    <a:masterClrMapping/>
  </p:clrMapOvr>
  <mc:AlternateContent xmlns:mc="http://schemas.openxmlformats.org/markup-compatibility/2006" xmlns:p14="http://schemas.microsoft.com/office/powerpoint/2010/main">
    <mc:Choice Requires="p14">
      <p:transition spd="slow" p14:dur="2000" advTm="53052"/>
    </mc:Choice>
    <mc:Fallback xmlns="">
      <p:transition xmlns:p14="http://schemas.microsoft.com/office/powerpoint/2010/main" spd="slow" advTm="530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235513_10151883169985960_1293943839_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666" y="274637"/>
            <a:ext cx="8523111" cy="644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3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1199444"/>
            <a:ext cx="8204067" cy="4626908"/>
          </a:xfrm>
          <a:prstGeom prst="rect">
            <a:avLst/>
          </a:prstGeom>
          <a:noFill/>
        </p:spPr>
        <p:txBody>
          <a:bodyPr wrap="none" rtlCol="0">
            <a:spAutoFit/>
          </a:bodyPr>
          <a:lstStyle/>
          <a:p>
            <a:pPr defTabSz="914400" eaLnBrk="0" fontAlgn="base" hangingPunct="0">
              <a:spcBef>
                <a:spcPct val="30000"/>
              </a:spcBef>
              <a:spcAft>
                <a:spcPct val="0"/>
              </a:spcAft>
              <a:defRPr/>
            </a:pPr>
            <a:r>
              <a:rPr lang="en-US" sz="2400" dirty="0">
                <a:solidFill>
                  <a:schemeClr val="bg1"/>
                </a:solidFill>
              </a:rPr>
              <a:t>Key </a:t>
            </a:r>
            <a:r>
              <a:rPr lang="en-US" sz="2400" dirty="0" smtClean="0">
                <a:solidFill>
                  <a:schemeClr val="bg1"/>
                </a:solidFill>
              </a:rPr>
              <a:t>elements </a:t>
            </a:r>
            <a:r>
              <a:rPr lang="en-US" sz="2400" dirty="0">
                <a:solidFill>
                  <a:schemeClr val="bg1"/>
                </a:solidFill>
              </a:rPr>
              <a:t>of our brand of corporate campaigning:</a:t>
            </a:r>
          </a:p>
          <a:p>
            <a:pPr marL="642213" indent="-409269">
              <a:spcBef>
                <a:spcPts val="1630"/>
              </a:spcBef>
              <a:buClr>
                <a:schemeClr val="bg2"/>
              </a:buClr>
              <a:buSzPct val="75000"/>
              <a:buFont typeface="Wingdings" pitchFamily="2" charset="2"/>
              <a:buChar char="q"/>
            </a:pPr>
            <a:r>
              <a:rPr lang="en-US" dirty="0">
                <a:solidFill>
                  <a:schemeClr val="bg1"/>
                </a:solidFill>
              </a:rPr>
              <a:t>Strengthen “marketplace democracy”</a:t>
            </a:r>
          </a:p>
          <a:p>
            <a:pPr marL="642213" indent="-409269">
              <a:spcBef>
                <a:spcPts val="1630"/>
              </a:spcBef>
              <a:buClr>
                <a:schemeClr val="bg2"/>
              </a:buClr>
              <a:buSzPct val="75000"/>
              <a:buFont typeface="Wingdings" pitchFamily="2" charset="2"/>
              <a:buChar char="q"/>
            </a:pPr>
            <a:r>
              <a:rPr lang="en-US" dirty="0">
                <a:solidFill>
                  <a:schemeClr val="bg1"/>
                </a:solidFill>
              </a:rPr>
              <a:t>Pressure companies to ‘do well by doing good’.</a:t>
            </a:r>
          </a:p>
          <a:p>
            <a:pPr marL="642213" indent="-409269">
              <a:spcBef>
                <a:spcPts val="1630"/>
              </a:spcBef>
              <a:buClr>
                <a:schemeClr val="bg2"/>
              </a:buClr>
              <a:buSzPct val="75000"/>
              <a:buFont typeface="Wingdings" pitchFamily="2" charset="2"/>
              <a:buChar char="q"/>
            </a:pPr>
            <a:r>
              <a:rPr lang="en-US" dirty="0">
                <a:solidFill>
                  <a:schemeClr val="bg1"/>
                </a:solidFill>
              </a:rPr>
              <a:t>Leverage well-known brands to influence companies down the supply chain.</a:t>
            </a:r>
          </a:p>
          <a:p>
            <a:pPr marL="642213" indent="-409269">
              <a:spcBef>
                <a:spcPts val="1630"/>
              </a:spcBef>
              <a:buClr>
                <a:schemeClr val="bg2"/>
              </a:buClr>
              <a:buSzPct val="75000"/>
              <a:buFont typeface="Wingdings" pitchFamily="2" charset="2"/>
              <a:buChar char="q"/>
            </a:pPr>
            <a:r>
              <a:rPr lang="en-US" dirty="0">
                <a:solidFill>
                  <a:schemeClr val="bg1"/>
                </a:solidFill>
              </a:rPr>
              <a:t>Secure voluntary concessions and policies.</a:t>
            </a:r>
          </a:p>
          <a:p>
            <a:pPr marL="642213" indent="-409269">
              <a:spcBef>
                <a:spcPts val="1630"/>
              </a:spcBef>
              <a:buClr>
                <a:schemeClr val="bg2"/>
              </a:buClr>
              <a:buSzPct val="75000"/>
              <a:buFont typeface="Wingdings" pitchFamily="2" charset="2"/>
              <a:buChar char="q"/>
            </a:pPr>
            <a:r>
              <a:rPr lang="en-US" dirty="0">
                <a:solidFill>
                  <a:schemeClr val="bg1"/>
                </a:solidFill>
              </a:rPr>
              <a:t>Open political space for government action.</a:t>
            </a:r>
          </a:p>
          <a:p>
            <a:pPr marL="642213" indent="-409269">
              <a:spcBef>
                <a:spcPts val="1630"/>
              </a:spcBef>
              <a:buClr>
                <a:schemeClr val="bg2"/>
              </a:buClr>
              <a:buSzPct val="75000"/>
              <a:buFont typeface="Wingdings" pitchFamily="2" charset="2"/>
              <a:buChar char="q"/>
            </a:pPr>
            <a:r>
              <a:rPr lang="en-US" dirty="0">
                <a:solidFill>
                  <a:schemeClr val="bg1"/>
                </a:solidFill>
              </a:rPr>
              <a:t>Work with diverse range of organizations from grassroots groups to customers </a:t>
            </a:r>
          </a:p>
          <a:p>
            <a:pPr marL="232944">
              <a:spcBef>
                <a:spcPts val="1630"/>
              </a:spcBef>
              <a:buClr>
                <a:schemeClr val="bg2"/>
              </a:buClr>
              <a:buSzPct val="75000"/>
            </a:pPr>
            <a:r>
              <a:rPr lang="en-US" dirty="0" smtClean="0">
                <a:solidFill>
                  <a:schemeClr val="bg1"/>
                </a:solidFill>
              </a:rPr>
              <a:t>	    to </a:t>
            </a:r>
            <a:r>
              <a:rPr lang="en-US" dirty="0">
                <a:solidFill>
                  <a:schemeClr val="bg1"/>
                </a:solidFill>
              </a:rPr>
              <a:t>institutional investors</a:t>
            </a:r>
          </a:p>
          <a:p>
            <a:pPr marL="642213" indent="-409269">
              <a:spcBef>
                <a:spcPts val="1630"/>
              </a:spcBef>
              <a:buClr>
                <a:schemeClr val="bg2"/>
              </a:buClr>
              <a:buSzPct val="75000"/>
              <a:buFont typeface="Wingdings" pitchFamily="2" charset="2"/>
              <a:buChar char="q"/>
            </a:pPr>
            <a:r>
              <a:rPr lang="en-US" dirty="0" smtClean="0">
                <a:solidFill>
                  <a:schemeClr val="bg1"/>
                </a:solidFill>
              </a:rPr>
              <a:t>Believe that environmental issues and human rights are intertwined</a:t>
            </a:r>
            <a:endParaRPr lang="en-US" dirty="0">
              <a:solidFill>
                <a:schemeClr val="bg1"/>
              </a:solidFill>
            </a:endParaRPr>
          </a:p>
          <a:p>
            <a:endParaRPr lang="en-US" dirty="0"/>
          </a:p>
        </p:txBody>
      </p:sp>
    </p:spTree>
    <p:extLst>
      <p:ext uri="{BB962C8B-B14F-4D97-AF65-F5344CB8AC3E}">
        <p14:creationId xmlns:p14="http://schemas.microsoft.com/office/powerpoint/2010/main" val="4293143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flipH="1">
            <a:off x="6161091" y="1990800"/>
            <a:ext cx="368300" cy="977900"/>
          </a:xfrm>
          <a:prstGeom prst="line">
            <a:avLst/>
          </a:prstGeom>
          <a:ln>
            <a:solidFill>
              <a:srgbClr val="632523"/>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H="1">
            <a:off x="2222101" y="2111375"/>
            <a:ext cx="392114" cy="977900"/>
          </a:xfrm>
          <a:prstGeom prst="line">
            <a:avLst/>
          </a:prstGeom>
          <a:ln>
            <a:solidFill>
              <a:srgbClr val="4F6228"/>
            </a:solidFill>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a:off x="3532841" y="1990800"/>
            <a:ext cx="351865" cy="977900"/>
          </a:xfrm>
          <a:prstGeom prst="line">
            <a:avLst/>
          </a:prstGeom>
          <a:ln>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a:off x="7569052" y="2100127"/>
            <a:ext cx="279400" cy="800100"/>
          </a:xfrm>
          <a:prstGeom prst="line">
            <a:avLst/>
          </a:prstGeom>
          <a:ln>
            <a:solidFill>
              <a:srgbClr val="632523"/>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35" name="Rounded Rectangle 34"/>
          <p:cNvSpPr/>
          <p:nvPr/>
        </p:nvSpPr>
        <p:spPr>
          <a:xfrm>
            <a:off x="5792789" y="1116340"/>
            <a:ext cx="2295144" cy="1325880"/>
          </a:xfrm>
          <a:prstGeom prst="roundRect">
            <a:avLst/>
          </a:prstGeom>
          <a:solidFill>
            <a:schemeClr val="accent2">
              <a:lumMod val="75000"/>
            </a:schemeClr>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sp>
        <p:nvSpPr>
          <p:cNvPr id="34" name="Rounded Rectangle 33"/>
          <p:cNvSpPr/>
          <p:nvPr/>
        </p:nvSpPr>
        <p:spPr>
          <a:xfrm>
            <a:off x="2007792" y="1116340"/>
            <a:ext cx="2295144" cy="1325880"/>
          </a:xfrm>
          <a:prstGeom prst="roundRect">
            <a:avLst/>
          </a:prstGeom>
          <a:solidFill>
            <a:srgbClr val="63953C"/>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sp>
        <p:nvSpPr>
          <p:cNvPr id="17" name="TextBox 16"/>
          <p:cNvSpPr txBox="1"/>
          <p:nvPr/>
        </p:nvSpPr>
        <p:spPr>
          <a:xfrm>
            <a:off x="2184476" y="1186723"/>
            <a:ext cx="1932650"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50000"/>
              </a:lnSpc>
            </a:pPr>
            <a:endParaRPr lang="en-US" sz="800" b="1" dirty="0" smtClean="0">
              <a:solidFill>
                <a:srgbClr val="D9D9D9"/>
              </a:solidFill>
            </a:endParaRPr>
          </a:p>
          <a:p>
            <a:pPr algn="ctr"/>
            <a:r>
              <a:rPr lang="en-US" sz="2400" b="1" dirty="0" smtClean="0">
                <a:solidFill>
                  <a:srgbClr val="FFFFFF"/>
                </a:solidFill>
              </a:rPr>
              <a:t>Forests</a:t>
            </a:r>
          </a:p>
          <a:p>
            <a:pPr algn="ctr"/>
            <a:r>
              <a:rPr lang="en-US" sz="1400" i="1" dirty="0" smtClean="0">
                <a:solidFill>
                  <a:srgbClr val="FFFFFF"/>
                </a:solidFill>
              </a:rPr>
              <a:t>STOP</a:t>
            </a:r>
            <a:r>
              <a:rPr lang="en-US" sz="1400" i="1" dirty="0" smtClean="0">
                <a:solidFill>
                  <a:srgbClr val="D9D9D9"/>
                </a:solidFill>
              </a:rPr>
              <a:t> </a:t>
            </a:r>
            <a:r>
              <a:rPr lang="en-US" sz="1400" i="1" dirty="0" smtClean="0">
                <a:solidFill>
                  <a:srgbClr val="FFFFFF"/>
                </a:solidFill>
              </a:rPr>
              <a:t>DEFORESTATION</a:t>
            </a:r>
            <a:r>
              <a:rPr lang="en-US" sz="1400" i="1" dirty="0" smtClean="0">
                <a:solidFill>
                  <a:srgbClr val="D9D9D9"/>
                </a:solidFill>
              </a:rPr>
              <a:t> </a:t>
            </a:r>
            <a:r>
              <a:rPr lang="en-US" sz="1400" i="1" dirty="0" smtClean="0">
                <a:solidFill>
                  <a:srgbClr val="FFFFFF"/>
                </a:solidFill>
              </a:rPr>
              <a:t>IN</a:t>
            </a:r>
            <a:r>
              <a:rPr lang="en-US" sz="1400" i="1" dirty="0" smtClean="0">
                <a:solidFill>
                  <a:srgbClr val="D9D9D9"/>
                </a:solidFill>
              </a:rPr>
              <a:t> </a:t>
            </a:r>
            <a:r>
              <a:rPr lang="en-US" sz="1400" i="1" dirty="0" smtClean="0">
                <a:solidFill>
                  <a:srgbClr val="FFFFFF"/>
                </a:solidFill>
              </a:rPr>
              <a:t>INDONESIA</a:t>
            </a:r>
            <a:endParaRPr lang="en-US" sz="1400" i="1" dirty="0">
              <a:solidFill>
                <a:srgbClr val="FFFFFF"/>
              </a:solidFill>
            </a:endParaRPr>
          </a:p>
        </p:txBody>
      </p:sp>
      <p:sp>
        <p:nvSpPr>
          <p:cNvPr id="18" name="TextBox 17"/>
          <p:cNvSpPr txBox="1"/>
          <p:nvPr/>
        </p:nvSpPr>
        <p:spPr>
          <a:xfrm>
            <a:off x="5987258" y="1197750"/>
            <a:ext cx="1913488" cy="1141851"/>
          </a:xfrm>
          <a:prstGeom prst="rect">
            <a:avLst/>
          </a:prstGeom>
          <a:noFill/>
          <a:effectLst>
            <a:outerShdw blurRad="50800" dist="38100" dir="2700000" algn="tl" rotWithShape="0">
              <a:prstClr val="black">
                <a:alpha val="40000"/>
              </a:prstClr>
            </a:outerShdw>
          </a:effectLst>
        </p:spPr>
        <p:txBody>
          <a:bodyPr wrap="square" lIns="0" tIns="0" rIns="0" rtlCol="0">
            <a:spAutoFit/>
          </a:bodyPr>
          <a:lstStyle/>
          <a:p>
            <a:pPr algn="ctr">
              <a:lnSpc>
                <a:spcPct val="90000"/>
              </a:lnSpc>
            </a:pPr>
            <a:r>
              <a:rPr lang="en-US" sz="2400" b="1" dirty="0" smtClean="0">
                <a:solidFill>
                  <a:srgbClr val="FFFFFF"/>
                </a:solidFill>
              </a:rPr>
              <a:t>Energy and Finance</a:t>
            </a:r>
          </a:p>
          <a:p>
            <a:pPr algn="ctr"/>
            <a:r>
              <a:rPr lang="en-US" sz="1400" i="1" dirty="0" smtClean="0">
                <a:solidFill>
                  <a:srgbClr val="FFFFFF"/>
                </a:solidFill>
              </a:rPr>
              <a:t>TRANSITION OFF OF FOSSIL FUELS</a:t>
            </a:r>
          </a:p>
        </p:txBody>
      </p:sp>
      <p:sp>
        <p:nvSpPr>
          <p:cNvPr id="29" name="Oval 28"/>
          <p:cNvSpPr/>
          <p:nvPr/>
        </p:nvSpPr>
        <p:spPr>
          <a:xfrm>
            <a:off x="3379500" y="2871854"/>
            <a:ext cx="1188720" cy="1188720"/>
          </a:xfrm>
          <a:prstGeom prst="ellipse">
            <a:avLst/>
          </a:prstGeom>
          <a:solidFill>
            <a:srgbClr val="63953C"/>
          </a:solidFill>
          <a:ln>
            <a:solidFill>
              <a:srgbClr val="4F622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sp>
        <p:nvSpPr>
          <p:cNvPr id="30" name="Oval 29"/>
          <p:cNvSpPr/>
          <p:nvPr/>
        </p:nvSpPr>
        <p:spPr>
          <a:xfrm>
            <a:off x="1732758" y="2861701"/>
            <a:ext cx="1188720" cy="1188720"/>
          </a:xfrm>
          <a:prstGeom prst="ellipse">
            <a:avLst/>
          </a:prstGeom>
          <a:solidFill>
            <a:srgbClr val="63953C"/>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sp>
        <p:nvSpPr>
          <p:cNvPr id="31" name="Oval 30"/>
          <p:cNvSpPr>
            <a:spLocks noChangeAspect="1"/>
          </p:cNvSpPr>
          <p:nvPr/>
        </p:nvSpPr>
        <p:spPr>
          <a:xfrm>
            <a:off x="7306386" y="2861701"/>
            <a:ext cx="1188720" cy="1198873"/>
          </a:xfrm>
          <a:prstGeom prst="ellipse">
            <a:avLst/>
          </a:prstGeom>
          <a:solidFill>
            <a:srgbClr val="953735"/>
          </a:solidFill>
          <a:ln>
            <a:solidFill>
              <a:srgbClr val="632523"/>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D9D9D9"/>
              </a:solidFill>
            </a:endParaRPr>
          </a:p>
        </p:txBody>
      </p:sp>
      <p:sp>
        <p:nvSpPr>
          <p:cNvPr id="32" name="Oval 31"/>
          <p:cNvSpPr>
            <a:spLocks noChangeAspect="1"/>
          </p:cNvSpPr>
          <p:nvPr/>
        </p:nvSpPr>
        <p:spPr>
          <a:xfrm>
            <a:off x="5566731" y="2861701"/>
            <a:ext cx="1188720" cy="1198873"/>
          </a:xfrm>
          <a:prstGeom prst="ellipse">
            <a:avLst/>
          </a:prstGeom>
          <a:solidFill>
            <a:srgbClr val="953735"/>
          </a:solidFill>
          <a:ln>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D9D9D9"/>
              </a:solidFill>
            </a:endParaRPr>
          </a:p>
        </p:txBody>
      </p:sp>
      <p:sp>
        <p:nvSpPr>
          <p:cNvPr id="40" name="TextBox 39"/>
          <p:cNvSpPr txBox="1"/>
          <p:nvPr/>
        </p:nvSpPr>
        <p:spPr>
          <a:xfrm>
            <a:off x="1732758" y="3079576"/>
            <a:ext cx="1100135" cy="861774"/>
          </a:xfrm>
          <a:prstGeom prst="rect">
            <a:avLst/>
          </a:prstGeom>
          <a:noFill/>
        </p:spPr>
        <p:txBody>
          <a:bodyPr wrap="square" rtlCol="0">
            <a:spAutoFit/>
          </a:bodyPr>
          <a:lstStyle/>
          <a:p>
            <a:pPr algn="ctr"/>
            <a:r>
              <a:rPr lang="en-US" sz="1600" b="1" dirty="0" smtClean="0">
                <a:solidFill>
                  <a:srgbClr val="FFFFFF"/>
                </a:solidFill>
              </a:rPr>
              <a:t> </a:t>
            </a:r>
            <a:r>
              <a:rPr lang="en-US" sz="2000" b="1" dirty="0" smtClean="0">
                <a:solidFill>
                  <a:srgbClr val="FFFFFF"/>
                </a:solidFill>
              </a:rPr>
              <a:t>Pulp &amp; Paper</a:t>
            </a:r>
          </a:p>
          <a:p>
            <a:pPr algn="ctr"/>
            <a:r>
              <a:rPr lang="en-US" sz="1000" dirty="0" smtClean="0">
                <a:solidFill>
                  <a:srgbClr val="D9D9D9"/>
                </a:solidFill>
              </a:rPr>
              <a:t>        </a:t>
            </a:r>
            <a:endParaRPr lang="en-US" sz="1600" dirty="0">
              <a:solidFill>
                <a:srgbClr val="D9D9D9"/>
              </a:solidFill>
            </a:endParaRPr>
          </a:p>
        </p:txBody>
      </p:sp>
      <p:sp>
        <p:nvSpPr>
          <p:cNvPr id="41" name="TextBox 40"/>
          <p:cNvSpPr txBox="1"/>
          <p:nvPr/>
        </p:nvSpPr>
        <p:spPr>
          <a:xfrm>
            <a:off x="3413282" y="3224996"/>
            <a:ext cx="1100135" cy="646331"/>
          </a:xfrm>
          <a:prstGeom prst="rect">
            <a:avLst/>
          </a:prstGeom>
          <a:noFill/>
        </p:spPr>
        <p:txBody>
          <a:bodyPr wrap="square" rtlCol="0">
            <a:spAutoFit/>
          </a:bodyPr>
          <a:lstStyle/>
          <a:p>
            <a:pPr algn="ctr"/>
            <a:r>
              <a:rPr lang="en-US" sz="2000" b="1" dirty="0" smtClean="0">
                <a:solidFill>
                  <a:srgbClr val="FFFFFF"/>
                </a:solidFill>
              </a:rPr>
              <a:t>Palm Oil</a:t>
            </a:r>
            <a:endParaRPr lang="en-US" sz="2000" dirty="0" smtClean="0">
              <a:solidFill>
                <a:srgbClr val="FFFFFF"/>
              </a:solidFill>
            </a:endParaRPr>
          </a:p>
          <a:p>
            <a:pPr algn="ctr"/>
            <a:endParaRPr lang="en-US" sz="1600" dirty="0">
              <a:solidFill>
                <a:srgbClr val="D9D9D9"/>
              </a:solidFill>
            </a:endParaRPr>
          </a:p>
        </p:txBody>
      </p:sp>
      <p:sp>
        <p:nvSpPr>
          <p:cNvPr id="42" name="TextBox 41"/>
          <p:cNvSpPr txBox="1"/>
          <p:nvPr/>
        </p:nvSpPr>
        <p:spPr>
          <a:xfrm>
            <a:off x="5611023" y="3043147"/>
            <a:ext cx="1100135" cy="707886"/>
          </a:xfrm>
          <a:prstGeom prst="rect">
            <a:avLst/>
          </a:prstGeom>
          <a:noFill/>
        </p:spPr>
        <p:txBody>
          <a:bodyPr wrap="square" rtlCol="0">
            <a:spAutoFit/>
          </a:bodyPr>
          <a:lstStyle/>
          <a:p>
            <a:pPr algn="ctr"/>
            <a:r>
              <a:rPr lang="en-US" sz="2000" b="1" dirty="0" smtClean="0">
                <a:solidFill>
                  <a:srgbClr val="FFFFFF"/>
                </a:solidFill>
              </a:rPr>
              <a:t>Tar Sands</a:t>
            </a:r>
            <a:endParaRPr lang="en-US" sz="2000" dirty="0">
              <a:solidFill>
                <a:srgbClr val="FFFFFF"/>
              </a:solidFill>
            </a:endParaRPr>
          </a:p>
        </p:txBody>
      </p:sp>
      <p:sp>
        <p:nvSpPr>
          <p:cNvPr id="43" name="TextBox 42"/>
          <p:cNvSpPr txBox="1"/>
          <p:nvPr/>
        </p:nvSpPr>
        <p:spPr>
          <a:xfrm>
            <a:off x="7286080" y="3224996"/>
            <a:ext cx="1229331" cy="400110"/>
          </a:xfrm>
          <a:prstGeom prst="rect">
            <a:avLst/>
          </a:prstGeom>
          <a:noFill/>
        </p:spPr>
        <p:txBody>
          <a:bodyPr wrap="square" rtlCol="0">
            <a:spAutoFit/>
          </a:bodyPr>
          <a:lstStyle/>
          <a:p>
            <a:pPr algn="ctr"/>
            <a:r>
              <a:rPr lang="en-US" sz="2000" b="1" dirty="0" smtClean="0">
                <a:solidFill>
                  <a:srgbClr val="FFFFFF"/>
                </a:solidFill>
              </a:rPr>
              <a:t>Coal</a:t>
            </a:r>
          </a:p>
        </p:txBody>
      </p:sp>
      <p:sp>
        <p:nvSpPr>
          <p:cNvPr id="48" name="Down Arrow 47"/>
          <p:cNvSpPr/>
          <p:nvPr/>
        </p:nvSpPr>
        <p:spPr>
          <a:xfrm>
            <a:off x="2058864" y="4456104"/>
            <a:ext cx="550067" cy="591986"/>
          </a:xfrm>
          <a:prstGeom prst="downArrow">
            <a:avLst/>
          </a:prstGeom>
          <a:solidFill>
            <a:srgbClr val="77933C">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sp>
        <p:nvSpPr>
          <p:cNvPr id="49" name="Down Arrow 48"/>
          <p:cNvSpPr/>
          <p:nvPr/>
        </p:nvSpPr>
        <p:spPr>
          <a:xfrm>
            <a:off x="3752869" y="4456104"/>
            <a:ext cx="550067" cy="591986"/>
          </a:xfrm>
          <a:prstGeom prst="downArrow">
            <a:avLst/>
          </a:prstGeom>
          <a:solidFill>
            <a:srgbClr val="77933C">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sp>
        <p:nvSpPr>
          <p:cNvPr id="50" name="Down Arrow 49"/>
          <p:cNvSpPr/>
          <p:nvPr/>
        </p:nvSpPr>
        <p:spPr>
          <a:xfrm>
            <a:off x="7625712" y="4456104"/>
            <a:ext cx="550067" cy="591986"/>
          </a:xfrm>
          <a:prstGeom prst="downArrow">
            <a:avLst/>
          </a:prstGeom>
          <a:solidFill>
            <a:srgbClr val="C0504D">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pic>
        <p:nvPicPr>
          <p:cNvPr id="53" name="Picture 52"/>
          <p:cNvPicPr>
            <a:picLocks noChangeAspect="1"/>
          </p:cNvPicPr>
          <p:nvPr/>
        </p:nvPicPr>
        <p:blipFill>
          <a:blip r:embed="rId3"/>
          <a:stretch>
            <a:fillRect/>
          </a:stretch>
        </p:blipFill>
        <p:spPr>
          <a:xfrm>
            <a:off x="5497395" y="5121528"/>
            <a:ext cx="1327392" cy="903364"/>
          </a:xfrm>
          <a:prstGeom prst="rect">
            <a:avLst/>
          </a:prstGeom>
        </p:spPr>
      </p:pic>
      <p:sp>
        <p:nvSpPr>
          <p:cNvPr id="54" name="Down Arrow 53"/>
          <p:cNvSpPr/>
          <p:nvPr/>
        </p:nvSpPr>
        <p:spPr>
          <a:xfrm>
            <a:off x="5886057" y="4456104"/>
            <a:ext cx="550067" cy="591986"/>
          </a:xfrm>
          <a:prstGeom prst="downArrow">
            <a:avLst/>
          </a:prstGeom>
          <a:solidFill>
            <a:schemeClr val="accent2">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pic>
        <p:nvPicPr>
          <p:cNvPr id="56" name="Picture 55"/>
          <p:cNvPicPr>
            <a:picLocks noChangeAspect="1"/>
          </p:cNvPicPr>
          <p:nvPr/>
        </p:nvPicPr>
        <p:blipFill>
          <a:blip r:embed="rId4"/>
          <a:stretch>
            <a:fillRect/>
          </a:stretch>
        </p:blipFill>
        <p:spPr>
          <a:xfrm>
            <a:off x="7186400" y="5325994"/>
            <a:ext cx="1428692" cy="629232"/>
          </a:xfrm>
          <a:prstGeom prst="rect">
            <a:avLst/>
          </a:prstGeom>
        </p:spPr>
      </p:pic>
      <p:sp>
        <p:nvSpPr>
          <p:cNvPr id="62" name="TextBox 61"/>
          <p:cNvSpPr txBox="1"/>
          <p:nvPr/>
        </p:nvSpPr>
        <p:spPr>
          <a:xfrm>
            <a:off x="10810" y="114300"/>
            <a:ext cx="9143999" cy="584776"/>
          </a:xfrm>
          <a:prstGeom prst="rect">
            <a:avLst/>
          </a:prstGeom>
          <a:noFill/>
        </p:spPr>
        <p:txBody>
          <a:bodyPr wrap="square" rtlCol="0">
            <a:spAutoFit/>
          </a:bodyPr>
          <a:lstStyle/>
          <a:p>
            <a:pPr algn="ctr"/>
            <a:r>
              <a:rPr lang="en-US" sz="3200" b="1" dirty="0" smtClean="0">
                <a:solidFill>
                  <a:srgbClr val="FFFFFF"/>
                </a:solidFill>
              </a:rPr>
              <a:t>Program Areas</a:t>
            </a:r>
            <a:r>
              <a:rPr lang="en-US" sz="2400" b="1" dirty="0" smtClean="0">
                <a:solidFill>
                  <a:srgbClr val="D9D9D9"/>
                </a:solidFill>
              </a:rPr>
              <a:t>	</a:t>
            </a:r>
            <a:endParaRPr lang="en-US" sz="2400" b="1" dirty="0">
              <a:solidFill>
                <a:srgbClr val="D9D9D9"/>
              </a:solidFill>
            </a:endParaRPr>
          </a:p>
        </p:txBody>
      </p:sp>
      <p:sp>
        <p:nvSpPr>
          <p:cNvPr id="63" name="TextBox 62"/>
          <p:cNvSpPr txBox="1"/>
          <p:nvPr/>
        </p:nvSpPr>
        <p:spPr>
          <a:xfrm>
            <a:off x="237561" y="5325994"/>
            <a:ext cx="977900" cy="307777"/>
          </a:xfrm>
          <a:prstGeom prst="rect">
            <a:avLst/>
          </a:prstGeom>
          <a:noFill/>
        </p:spPr>
        <p:txBody>
          <a:bodyPr wrap="square" rtlCol="0">
            <a:spAutoFit/>
          </a:bodyPr>
          <a:lstStyle/>
          <a:p>
            <a:pPr algn="r"/>
            <a:r>
              <a:rPr lang="en-US" sz="1400" b="1" dirty="0" smtClean="0">
                <a:solidFill>
                  <a:srgbClr val="FFFFFF"/>
                </a:solidFill>
              </a:rPr>
              <a:t>TARGETS</a:t>
            </a:r>
            <a:r>
              <a:rPr lang="en-US" sz="1400" b="1" dirty="0" smtClean="0">
                <a:solidFill>
                  <a:srgbClr val="D9D9D9"/>
                </a:solidFill>
              </a:rPr>
              <a:t>:</a:t>
            </a:r>
            <a:endParaRPr lang="en-US" sz="1400" b="1" dirty="0">
              <a:solidFill>
                <a:srgbClr val="D9D9D9"/>
              </a:solidFill>
            </a:endParaRPr>
          </a:p>
        </p:txBody>
      </p:sp>
      <p:sp>
        <p:nvSpPr>
          <p:cNvPr id="64" name="TextBox 63"/>
          <p:cNvSpPr txBox="1"/>
          <p:nvPr/>
        </p:nvSpPr>
        <p:spPr>
          <a:xfrm>
            <a:off x="222477" y="3297889"/>
            <a:ext cx="1158084" cy="307777"/>
          </a:xfrm>
          <a:prstGeom prst="rect">
            <a:avLst/>
          </a:prstGeom>
          <a:noFill/>
        </p:spPr>
        <p:txBody>
          <a:bodyPr wrap="square" rtlCol="0">
            <a:spAutoFit/>
          </a:bodyPr>
          <a:lstStyle/>
          <a:p>
            <a:pPr algn="r"/>
            <a:r>
              <a:rPr lang="en-US" sz="1400" b="1" dirty="0" smtClean="0">
                <a:solidFill>
                  <a:srgbClr val="FFFFFF"/>
                </a:solidFill>
              </a:rPr>
              <a:t>CAMPAIGNS</a:t>
            </a:r>
            <a:r>
              <a:rPr lang="en-US" sz="1400" b="1" dirty="0" smtClean="0">
                <a:solidFill>
                  <a:srgbClr val="D9D9D9"/>
                </a:solidFill>
              </a:rPr>
              <a:t>:</a:t>
            </a:r>
            <a:endParaRPr lang="en-US" sz="1400" b="1" dirty="0">
              <a:solidFill>
                <a:srgbClr val="D9D9D9"/>
              </a:solidFill>
            </a:endParaRPr>
          </a:p>
        </p:txBody>
      </p:sp>
      <p:sp>
        <p:nvSpPr>
          <p:cNvPr id="65" name="TextBox 64"/>
          <p:cNvSpPr txBox="1"/>
          <p:nvPr/>
        </p:nvSpPr>
        <p:spPr>
          <a:xfrm>
            <a:off x="0" y="1621468"/>
            <a:ext cx="1158084" cy="307777"/>
          </a:xfrm>
          <a:prstGeom prst="rect">
            <a:avLst/>
          </a:prstGeom>
          <a:noFill/>
        </p:spPr>
        <p:txBody>
          <a:bodyPr wrap="square" rtlCol="0">
            <a:spAutoFit/>
          </a:bodyPr>
          <a:lstStyle/>
          <a:p>
            <a:pPr algn="r"/>
            <a:r>
              <a:rPr lang="en-US" sz="1400" b="1" dirty="0" smtClean="0">
                <a:solidFill>
                  <a:srgbClr val="FFFFFF"/>
                </a:solidFill>
              </a:rPr>
              <a:t>GOALS:</a:t>
            </a:r>
            <a:endParaRPr lang="en-US" sz="1400" b="1" dirty="0">
              <a:solidFill>
                <a:srgbClr val="FFFFFF"/>
              </a:solidFill>
            </a:endParaRPr>
          </a:p>
        </p:txBody>
      </p:sp>
      <p:sp>
        <p:nvSpPr>
          <p:cNvPr id="2" name="TextBox 1"/>
          <p:cNvSpPr txBox="1"/>
          <p:nvPr/>
        </p:nvSpPr>
        <p:spPr>
          <a:xfrm>
            <a:off x="3464276" y="5152867"/>
            <a:ext cx="1143001" cy="646331"/>
          </a:xfrm>
          <a:prstGeom prst="rect">
            <a:avLst/>
          </a:prstGeom>
          <a:noFill/>
        </p:spPr>
        <p:txBody>
          <a:bodyPr wrap="square" rtlCol="0">
            <a:spAutoFit/>
          </a:bodyPr>
          <a:lstStyle/>
          <a:p>
            <a:pPr algn="ctr"/>
            <a:r>
              <a:rPr lang="en-US" dirty="0" smtClean="0">
                <a:solidFill>
                  <a:srgbClr val="FFFFFF"/>
                </a:solidFill>
              </a:rPr>
              <a:t>The Snack Food 20</a:t>
            </a:r>
            <a:endParaRPr lang="en-US" dirty="0">
              <a:solidFill>
                <a:srgbClr val="FFFFFF"/>
              </a:solidFill>
            </a:endParaRPr>
          </a:p>
        </p:txBody>
      </p:sp>
      <p:pic>
        <p:nvPicPr>
          <p:cNvPr id="3" name="Picture 2"/>
          <p:cNvPicPr>
            <a:picLocks noChangeAspect="1"/>
          </p:cNvPicPr>
          <p:nvPr/>
        </p:nvPicPr>
        <p:blipFill>
          <a:blip r:embed="rId5"/>
          <a:stretch>
            <a:fillRect/>
          </a:stretch>
        </p:blipFill>
        <p:spPr>
          <a:xfrm>
            <a:off x="1732758" y="5325994"/>
            <a:ext cx="1260141" cy="407318"/>
          </a:xfrm>
          <a:prstGeom prst="rect">
            <a:avLst/>
          </a:prstGeom>
        </p:spPr>
      </p:pic>
    </p:spTree>
    <p:extLst>
      <p:ext uri="{BB962C8B-B14F-4D97-AF65-F5344CB8AC3E}">
        <p14:creationId xmlns:p14="http://schemas.microsoft.com/office/powerpoint/2010/main" val="1385551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7676" y="133421"/>
            <a:ext cx="3785686" cy="557362"/>
          </a:xfrm>
          <a:prstGeom prst="rect">
            <a:avLst/>
          </a:prstGeom>
          <a:noFill/>
        </p:spPr>
        <p:txBody>
          <a:bodyPr wrap="none" lIns="64291" tIns="32146" rIns="64291" bIns="32146" rtlCol="0">
            <a:spAutoFit/>
          </a:bodyPr>
          <a:lstStyle/>
          <a:p>
            <a:pPr algn="ctr"/>
            <a:r>
              <a:rPr lang="en-US" sz="3200" dirty="0" smtClean="0">
                <a:solidFill>
                  <a:srgbClr val="FFFFFF"/>
                </a:solidFill>
              </a:rPr>
              <a:t>RAN’s Forest Program</a:t>
            </a:r>
            <a:endParaRPr lang="en-US" sz="3200" dirty="0">
              <a:solidFill>
                <a:srgbClr val="FFFFFF"/>
              </a:solidFill>
            </a:endParaRPr>
          </a:p>
        </p:txBody>
      </p:sp>
      <p:pic>
        <p:nvPicPr>
          <p:cNvPr id="4" name="Picture 2"/>
          <p:cNvPicPr>
            <a:picLocks noChangeAspect="1" noChangeArrowheads="1"/>
          </p:cNvPicPr>
          <p:nvPr/>
        </p:nvPicPr>
        <p:blipFill>
          <a:blip r:embed="rId3" cstate="print"/>
          <a:srcRect/>
          <a:stretch>
            <a:fillRect/>
          </a:stretch>
        </p:blipFill>
        <p:spPr bwMode="auto">
          <a:xfrm>
            <a:off x="660797" y="803672"/>
            <a:ext cx="7911703" cy="5933777"/>
          </a:xfrm>
          <a:prstGeom prst="rect">
            <a:avLst/>
          </a:prstGeom>
          <a:noFill/>
          <a:ln w="9525">
            <a:noFill/>
            <a:miter lim="800000"/>
            <a:headEnd/>
            <a:tailEnd/>
          </a:ln>
        </p:spPr>
      </p:pic>
    </p:spTree>
    <p:extLst>
      <p:ext uri="{BB962C8B-B14F-4D97-AF65-F5344CB8AC3E}">
        <p14:creationId xmlns:p14="http://schemas.microsoft.com/office/powerpoint/2010/main" val="2146338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0852" y="366889"/>
            <a:ext cx="6264926" cy="584776"/>
          </a:xfrm>
          <a:prstGeom prst="rect">
            <a:avLst/>
          </a:prstGeom>
          <a:noFill/>
        </p:spPr>
        <p:txBody>
          <a:bodyPr wrap="square" rtlCol="0">
            <a:spAutoFit/>
          </a:bodyPr>
          <a:lstStyle/>
          <a:p>
            <a:pPr algn="ctr"/>
            <a:r>
              <a:rPr lang="en-US" sz="3200" dirty="0" smtClean="0">
                <a:solidFill>
                  <a:schemeClr val="bg1"/>
                </a:solidFill>
              </a:rPr>
              <a:t>Rainforest-Free Paper Campaign</a:t>
            </a:r>
            <a:endParaRPr lang="en-US" sz="3200" dirty="0">
              <a:solidFill>
                <a:schemeClr val="bg1"/>
              </a:solidFill>
            </a:endParaRPr>
          </a:p>
        </p:txBody>
      </p:sp>
      <p:pic>
        <p:nvPicPr>
          <p:cNvPr id="5" name="Picture 1"/>
          <p:cNvPicPr>
            <a:picLocks noChangeArrowheads="1"/>
          </p:cNvPicPr>
          <p:nvPr/>
        </p:nvPicPr>
        <p:blipFill>
          <a:blip r:embed="rId3" cstate="print"/>
          <a:srcRect/>
          <a:stretch>
            <a:fillRect/>
          </a:stretch>
        </p:blipFill>
        <p:spPr bwMode="auto">
          <a:xfrm>
            <a:off x="479776" y="1149222"/>
            <a:ext cx="8184445" cy="5427966"/>
          </a:xfrm>
          <a:prstGeom prst="rect">
            <a:avLst/>
          </a:prstGeom>
          <a:noFill/>
          <a:ln w="38100">
            <a:solidFill>
              <a:srgbClr val="E6E6E6"/>
            </a:solidFill>
            <a:miter lim="800000"/>
            <a:headEnd/>
            <a:tailEnd/>
          </a:ln>
        </p:spPr>
      </p:pic>
    </p:spTree>
    <p:extLst>
      <p:ext uri="{BB962C8B-B14F-4D97-AF65-F5344CB8AC3E}">
        <p14:creationId xmlns:p14="http://schemas.microsoft.com/office/powerpoint/2010/main" val="1849748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284111" y="310444"/>
            <a:ext cx="6434667" cy="6166556"/>
          </a:xfrm>
          <a:prstGeom prst="rect">
            <a:avLst/>
          </a:prstGeom>
          <a:noFill/>
          <a:ln w="9525">
            <a:noFill/>
            <a:miter lim="800000"/>
            <a:headEnd/>
            <a:tailEnd/>
          </a:ln>
          <a:effectLst/>
        </p:spPr>
      </p:pic>
    </p:spTree>
    <p:extLst>
      <p:ext uri="{BB962C8B-B14F-4D97-AF65-F5344CB8AC3E}">
        <p14:creationId xmlns:p14="http://schemas.microsoft.com/office/powerpoint/2010/main" val="196246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5 at 9.23.06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356" r="8486" b="-12880"/>
          <a:stretch/>
        </p:blipFill>
        <p:spPr>
          <a:xfrm>
            <a:off x="-112889" y="1524000"/>
            <a:ext cx="9518581" cy="4376385"/>
          </a:xfrm>
        </p:spPr>
      </p:pic>
    </p:spTree>
    <p:extLst>
      <p:ext uri="{BB962C8B-B14F-4D97-AF65-F5344CB8AC3E}">
        <p14:creationId xmlns:p14="http://schemas.microsoft.com/office/powerpoint/2010/main" val="1590977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Palm Campaign</a:t>
            </a:r>
            <a:endParaRPr lang="en-US" dirty="0">
              <a:solidFill>
                <a:schemeClr val="bg1"/>
              </a:solidFill>
            </a:endParaRPr>
          </a:p>
        </p:txBody>
      </p:sp>
      <p:pic>
        <p:nvPicPr>
          <p:cNvPr id="5" name="Content Placeholder 4" descr="Conflict_Palm_Oil_LOWR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0055" b="18131"/>
          <a:stretch/>
        </p:blipFill>
        <p:spPr>
          <a:xfrm>
            <a:off x="457200" y="274638"/>
            <a:ext cx="8229600" cy="6583362"/>
          </a:xfrm>
        </p:spPr>
      </p:pic>
    </p:spTree>
    <p:extLst>
      <p:ext uri="{BB962C8B-B14F-4D97-AF65-F5344CB8AC3E}">
        <p14:creationId xmlns:p14="http://schemas.microsoft.com/office/powerpoint/2010/main" val="4263298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01890"/>
            <a:ext cx="8229600" cy="5124274"/>
          </a:xfrm>
        </p:spPr>
        <p:txBody>
          <a:bodyPr>
            <a:normAutofit/>
          </a:bodyPr>
          <a:lstStyle/>
          <a:p>
            <a:pPr marL="0" indent="0" algn="ctr">
              <a:buNone/>
            </a:pPr>
            <a:r>
              <a:rPr lang="en-US" b="1" dirty="0" smtClean="0">
                <a:solidFill>
                  <a:srgbClr val="FFFFFF"/>
                </a:solidFill>
                <a:latin typeface="Copperplate Light" charset="0"/>
                <a:ea typeface="ヒラギノ明朝 ProN W3" charset="0"/>
                <a:cs typeface="ヒラギノ明朝 ProN W3" charset="0"/>
              </a:rPr>
              <a:t> </a:t>
            </a:r>
            <a:r>
              <a:rPr lang="en-US" sz="4000" b="1" dirty="0" smtClean="0">
                <a:solidFill>
                  <a:srgbClr val="FFFFFF"/>
                </a:solidFill>
                <a:latin typeface="Copperplate Light" charset="0"/>
                <a:ea typeface="ヒラギノ明朝 ProN W3" charset="0"/>
                <a:cs typeface="ヒラギノ明朝 ProN W3" charset="0"/>
              </a:rPr>
              <a:t>responsible </a:t>
            </a:r>
            <a:r>
              <a:rPr lang="en-US" sz="4000" b="1" dirty="0">
                <a:solidFill>
                  <a:srgbClr val="FFFFFF"/>
                </a:solidFill>
                <a:latin typeface="Copperplate Light" charset="0"/>
                <a:ea typeface="ヒラギノ明朝 ProN W3" charset="0"/>
                <a:cs typeface="ヒラギノ明朝 ProN W3" charset="0"/>
              </a:rPr>
              <a:t>palm oil is oil that has been produced without causing deforestation, expansion on </a:t>
            </a:r>
            <a:r>
              <a:rPr lang="en-US" sz="4000" b="1" dirty="0" err="1">
                <a:solidFill>
                  <a:srgbClr val="FFFFFF"/>
                </a:solidFill>
                <a:latin typeface="Copperplate Light" charset="0"/>
                <a:ea typeface="ヒラギノ明朝 ProN W3" charset="0"/>
                <a:cs typeface="ヒラギノ明朝 ProN W3" charset="0"/>
              </a:rPr>
              <a:t>peatlands</a:t>
            </a:r>
            <a:r>
              <a:rPr lang="en-US" sz="4000" b="1" dirty="0">
                <a:solidFill>
                  <a:srgbClr val="FFFFFF"/>
                </a:solidFill>
                <a:latin typeface="Copperplate Light" charset="0"/>
                <a:ea typeface="ヒラギノ明朝 ProN W3" charset="0"/>
                <a:cs typeface="ヒラギノ明朝 ProN W3" charset="0"/>
              </a:rPr>
              <a:t> and human rights violations and is traceable from the plantation to the final product.</a:t>
            </a:r>
            <a:endParaRPr lang="en-US" sz="4000" dirty="0">
              <a:solidFill>
                <a:srgbClr val="FFFFFF"/>
              </a:solidFill>
            </a:endParaRPr>
          </a:p>
        </p:txBody>
      </p:sp>
    </p:spTree>
    <p:extLst>
      <p:ext uri="{BB962C8B-B14F-4D97-AF65-F5344CB8AC3E}">
        <p14:creationId xmlns:p14="http://schemas.microsoft.com/office/powerpoint/2010/main" val="2273094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1195</TotalTime>
  <Words>799</Words>
  <Application>Microsoft Office PowerPoint</Application>
  <PresentationFormat>On-screen Show (4:3)</PresentationFormat>
  <Paragraphs>88</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Palm Campaign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Tarbotton</dc:creator>
  <cp:lastModifiedBy>Haugh Marianne</cp:lastModifiedBy>
  <cp:revision>67</cp:revision>
  <cp:lastPrinted>2011-10-07T18:36:50Z</cp:lastPrinted>
  <dcterms:created xsi:type="dcterms:W3CDTF">2011-10-07T16:48:17Z</dcterms:created>
  <dcterms:modified xsi:type="dcterms:W3CDTF">2013-10-25T06:57:49Z</dcterms:modified>
</cp:coreProperties>
</file>