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98" r:id="rId3"/>
    <p:sldId id="287" r:id="rId4"/>
    <p:sldId id="276" r:id="rId5"/>
    <p:sldId id="300" r:id="rId6"/>
    <p:sldId id="299" r:id="rId7"/>
    <p:sldId id="274" r:id="rId8"/>
    <p:sldId id="301" r:id="rId9"/>
    <p:sldId id="304" r:id="rId10"/>
    <p:sldId id="302" r:id="rId11"/>
    <p:sldId id="268" r:id="rId12"/>
    <p:sldId id="303" r:id="rId13"/>
    <p:sldId id="283" r:id="rId14"/>
    <p:sldId id="269" r:id="rId15"/>
    <p:sldId id="288" r:id="rId16"/>
    <p:sldId id="256" r:id="rId17"/>
    <p:sldId id="261" r:id="rId18"/>
    <p:sldId id="278" r:id="rId19"/>
    <p:sldId id="279" r:id="rId20"/>
    <p:sldId id="280" r:id="rId21"/>
    <p:sldId id="270" r:id="rId22"/>
    <p:sldId id="271" r:id="rId23"/>
    <p:sldId id="263" r:id="rId24"/>
    <p:sldId id="281" r:id="rId25"/>
    <p:sldId id="284" r:id="rId26"/>
    <p:sldId id="286" r:id="rId27"/>
    <p:sldId id="290" r:id="rId28"/>
    <p:sldId id="291" r:id="rId29"/>
    <p:sldId id="292" r:id="rId30"/>
    <p:sldId id="293" r:id="rId31"/>
    <p:sldId id="294" r:id="rId32"/>
    <p:sldId id="273" r:id="rId33"/>
    <p:sldId id="296" r:id="rId34"/>
    <p:sldId id="297" r:id="rId35"/>
    <p:sldId id="30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195" autoAdjust="0"/>
    <p:restoredTop sz="94627" autoAdjust="0"/>
  </p:normalViewPr>
  <p:slideViewPr>
    <p:cSldViewPr>
      <p:cViewPr varScale="1">
        <p:scale>
          <a:sx n="67" d="100"/>
          <a:sy n="67" d="100"/>
        </p:scale>
        <p:origin x="-165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DA7C9BC-D2B3-40E1-9E4E-D071274FD6B7}" type="datetimeFigureOut">
              <a:rPr lang="en-GB" smtClean="0"/>
              <a:t>05/11/2013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2755332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A7C9BC-D2B3-40E1-9E4E-D071274FD6B7}" type="datetimeFigureOut">
              <a:rPr lang="en-GB" smtClean="0"/>
              <a:t>05/11/2013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381057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A7C9BC-D2B3-40E1-9E4E-D071274FD6B7}" type="datetimeFigureOut">
              <a:rPr lang="en-GB" smtClean="0"/>
              <a:t>05/11/2013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415886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A7C9BC-D2B3-40E1-9E4E-D071274FD6B7}" type="datetimeFigureOut">
              <a:rPr lang="en-GB" smtClean="0"/>
              <a:t>05/11/2013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167440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A7C9BC-D2B3-40E1-9E4E-D071274FD6B7}" type="datetimeFigureOut">
              <a:rPr lang="en-GB" smtClean="0"/>
              <a:t>05/11/2013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39732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DA7C9BC-D2B3-40E1-9E4E-D071274FD6B7}" type="datetimeFigureOut">
              <a:rPr lang="en-GB" smtClean="0"/>
              <a:t>05/11/2013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9319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DA7C9BC-D2B3-40E1-9E4E-D071274FD6B7}" type="datetimeFigureOut">
              <a:rPr lang="en-GB" smtClean="0"/>
              <a:t>05/11/2013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415980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DA7C9BC-D2B3-40E1-9E4E-D071274FD6B7}" type="datetimeFigureOut">
              <a:rPr lang="en-GB" smtClean="0"/>
              <a:t>05/11/2013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33225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7C9BC-D2B3-40E1-9E4E-D071274FD6B7}" type="datetimeFigureOut">
              <a:rPr lang="en-GB" smtClean="0"/>
              <a:t>05/11/2013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1314426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7C9BC-D2B3-40E1-9E4E-D071274FD6B7}" type="datetimeFigureOut">
              <a:rPr lang="en-GB" smtClean="0"/>
              <a:t>05/11/2013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227426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7C9BC-D2B3-40E1-9E4E-D071274FD6B7}" type="datetimeFigureOut">
              <a:rPr lang="en-GB" smtClean="0"/>
              <a:t>05/11/2013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CBF53B-60D7-42EC-8B1B-937D3A08224B}" type="slidenum">
              <a:rPr lang="en-GB" smtClean="0"/>
              <a:t>‹#›</a:t>
            </a:fld>
            <a:endParaRPr lang="en-GB"/>
          </a:p>
        </p:txBody>
      </p:sp>
    </p:spTree>
    <p:extLst>
      <p:ext uri="{BB962C8B-B14F-4D97-AF65-F5344CB8AC3E}">
        <p14:creationId xmlns:p14="http://schemas.microsoft.com/office/powerpoint/2010/main" val="403643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7C9BC-D2B3-40E1-9E4E-D071274FD6B7}" type="datetimeFigureOut">
              <a:rPr lang="en-GB" smtClean="0"/>
              <a:t>05/11/2013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BF53B-60D7-42EC-8B1B-937D3A08224B}" type="slidenum">
              <a:rPr lang="en-GB" smtClean="0"/>
              <a:t>‹#›</a:t>
            </a:fld>
            <a:endParaRPr lang="en-GB"/>
          </a:p>
        </p:txBody>
      </p:sp>
    </p:spTree>
    <p:extLst>
      <p:ext uri="{BB962C8B-B14F-4D97-AF65-F5344CB8AC3E}">
        <p14:creationId xmlns:p14="http://schemas.microsoft.com/office/powerpoint/2010/main" val="310732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www.ti.or.id/en/" TargetMode="External"/><Relationship Id="rId3" Type="http://schemas.openxmlformats.org/officeDocument/2006/relationships/hyperlink" Target="http://www.transparency.org/" TargetMode="External"/><Relationship Id="rId7" Type="http://schemas.openxmlformats.org/officeDocument/2006/relationships/hyperlink" Target="mailto:rprahasya@ti.or.id" TargetMode="External"/><Relationship Id="rId2" Type="http://schemas.openxmlformats.org/officeDocument/2006/relationships/hyperlink" Target="mailto:cmartin@transparency.org" TargetMode="External"/><Relationship Id="rId1" Type="http://schemas.openxmlformats.org/officeDocument/2006/relationships/slideLayout" Target="../slideLayouts/slideLayout7.xml"/><Relationship Id="rId6" Type="http://schemas.openxmlformats.org/officeDocument/2006/relationships/hyperlink" Target="http://www.transparencypng.org/" TargetMode="External"/><Relationship Id="rId5" Type="http://schemas.openxmlformats.org/officeDocument/2006/relationships/hyperlink" Target="mailto:opmtipng@gmail.com" TargetMode="External"/><Relationship Id="rId4" Type="http://schemas.openxmlformats.org/officeDocument/2006/relationships/hyperlink" Target="mailto:haithanh@towardstransparency.v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51435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http://upload.wikimedia.org/wikipedia/de/thumb/f/fe/Transparency_International.svg/800px-Transparency_International.svg.pn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220072" y="620688"/>
            <a:ext cx="3240360" cy="7932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9036" y="2060848"/>
            <a:ext cx="4104456" cy="954107"/>
          </a:xfrm>
          <a:prstGeom prst="rect">
            <a:avLst/>
          </a:prstGeom>
          <a:noFill/>
        </p:spPr>
        <p:txBody>
          <a:bodyPr wrap="square" rtlCol="0">
            <a:spAutoFit/>
          </a:bodyPr>
          <a:lstStyle/>
          <a:p>
            <a:r>
              <a:rPr lang="en-US" sz="1400" dirty="0" smtClean="0">
                <a:latin typeface="Arial Black" pitchFamily="34" charset="0"/>
                <a:cs typeface="Arial" pitchFamily="34" charset="0"/>
              </a:rPr>
              <a:t>Transparency International is </a:t>
            </a:r>
          </a:p>
          <a:p>
            <a:r>
              <a:rPr lang="en-US" sz="1400" dirty="0" smtClean="0">
                <a:latin typeface="Arial Black" pitchFamily="34" charset="0"/>
                <a:cs typeface="Arial" pitchFamily="34" charset="0"/>
              </a:rPr>
              <a:t>working to prevent corruption </a:t>
            </a:r>
          </a:p>
          <a:p>
            <a:r>
              <a:rPr lang="en-US" sz="1400" dirty="0" smtClean="0">
                <a:latin typeface="Arial Black" pitchFamily="34" charset="0"/>
                <a:cs typeface="Arial" pitchFamily="34" charset="0"/>
              </a:rPr>
              <a:t>from undermining </a:t>
            </a:r>
            <a:r>
              <a:rPr lang="en-US" sz="1400" b="1" dirty="0" smtClean="0">
                <a:solidFill>
                  <a:srgbClr val="FF0000"/>
                </a:solidFill>
                <a:latin typeface="Arial Black" pitchFamily="34" charset="0"/>
                <a:cs typeface="Arial" pitchFamily="34" charset="0"/>
              </a:rPr>
              <a:t>REDD+ </a:t>
            </a:r>
          </a:p>
          <a:p>
            <a:r>
              <a:rPr lang="en-US" sz="1400" dirty="0" smtClean="0">
                <a:latin typeface="Arial Black" pitchFamily="34" charset="0"/>
                <a:cs typeface="Arial" pitchFamily="34" charset="0"/>
              </a:rPr>
              <a:t>objectives in:</a:t>
            </a:r>
            <a:endParaRPr lang="en-GB" sz="1400" dirty="0">
              <a:latin typeface="Arial Black" pitchFamily="34" charset="0"/>
              <a:cs typeface="Arial" pitchFamily="34" charset="0"/>
            </a:endParaRPr>
          </a:p>
        </p:txBody>
      </p:sp>
      <p:sp>
        <p:nvSpPr>
          <p:cNvPr id="5" name="TextBox 4"/>
          <p:cNvSpPr txBox="1"/>
          <p:nvPr/>
        </p:nvSpPr>
        <p:spPr>
          <a:xfrm>
            <a:off x="6156176" y="3356992"/>
            <a:ext cx="2304256" cy="1477328"/>
          </a:xfrm>
          <a:prstGeom prst="rect">
            <a:avLst/>
          </a:prstGeom>
          <a:noFill/>
        </p:spPr>
        <p:txBody>
          <a:bodyPr wrap="square" rtlCol="0">
            <a:spAutoFit/>
          </a:bodyPr>
          <a:lstStyle/>
          <a:p>
            <a:r>
              <a:rPr lang="en-US" b="1" dirty="0" smtClean="0">
                <a:latin typeface="Bauhaus 93" pitchFamily="82" charset="0"/>
                <a:cs typeface="Arial" pitchFamily="34" charset="0"/>
              </a:rPr>
              <a:t>Indonesia</a:t>
            </a:r>
          </a:p>
          <a:p>
            <a:endParaRPr lang="en-US" b="1" dirty="0" smtClean="0">
              <a:latin typeface="Bauhaus 93" pitchFamily="82" charset="0"/>
              <a:cs typeface="Arial" pitchFamily="34" charset="0"/>
            </a:endParaRPr>
          </a:p>
          <a:p>
            <a:r>
              <a:rPr lang="en-US" b="1" dirty="0" smtClean="0">
                <a:latin typeface="Bauhaus 93" pitchFamily="82" charset="0"/>
                <a:cs typeface="Arial" pitchFamily="34" charset="0"/>
              </a:rPr>
              <a:t>Papua New Guinea</a:t>
            </a:r>
          </a:p>
          <a:p>
            <a:endParaRPr lang="en-US" b="1" dirty="0" smtClean="0">
              <a:latin typeface="Bauhaus 93" pitchFamily="82" charset="0"/>
              <a:cs typeface="Arial" pitchFamily="34" charset="0"/>
            </a:endParaRPr>
          </a:p>
          <a:p>
            <a:r>
              <a:rPr lang="en-US" b="1" dirty="0" smtClean="0">
                <a:latin typeface="Bauhaus 93" pitchFamily="82" charset="0"/>
                <a:cs typeface="Arial" pitchFamily="34" charset="0"/>
              </a:rPr>
              <a:t>Vietnam</a:t>
            </a:r>
            <a:endParaRPr lang="en-GB" b="1" dirty="0">
              <a:latin typeface="Bauhaus 93" pitchFamily="82" charset="0"/>
            </a:endParaRPr>
          </a:p>
        </p:txBody>
      </p:sp>
      <p:sp>
        <p:nvSpPr>
          <p:cNvPr id="6" name="TextBox 5"/>
          <p:cNvSpPr txBox="1"/>
          <p:nvPr/>
        </p:nvSpPr>
        <p:spPr>
          <a:xfrm>
            <a:off x="5796136" y="5338757"/>
            <a:ext cx="2718850" cy="307777"/>
          </a:xfrm>
          <a:prstGeom prst="rect">
            <a:avLst/>
          </a:prstGeom>
          <a:noFill/>
        </p:spPr>
        <p:txBody>
          <a:bodyPr wrap="square" rtlCol="0">
            <a:spAutoFit/>
          </a:bodyPr>
          <a:lstStyle/>
          <a:p>
            <a:r>
              <a:rPr lang="en-US" sz="1400" dirty="0" smtClean="0">
                <a:latin typeface="Arial Black" pitchFamily="34" charset="0"/>
                <a:cs typeface="Arial" pitchFamily="34" charset="0"/>
              </a:rPr>
              <a:t>We are doing this by…..</a:t>
            </a:r>
            <a:endParaRPr lang="en-GB" sz="1400" dirty="0">
              <a:latin typeface="Arial Black" pitchFamily="34" charset="0"/>
              <a:cs typeface="Arial" pitchFamily="34" charset="0"/>
            </a:endParaRPr>
          </a:p>
        </p:txBody>
      </p:sp>
    </p:spTree>
    <p:extLst>
      <p:ext uri="{BB962C8B-B14F-4D97-AF65-F5344CB8AC3E}">
        <p14:creationId xmlns:p14="http://schemas.microsoft.com/office/powerpoint/2010/main" val="1520748480"/>
      </p:ext>
    </p:extLst>
  </p:cSld>
  <p:clrMapOvr>
    <a:masterClrMapping/>
  </p:clrMapOvr>
  <mc:AlternateContent xmlns:mc="http://schemas.openxmlformats.org/markup-compatibility/2006" xmlns:p14="http://schemas.microsoft.com/office/powerpoint/2010/main">
    <mc:Choice Requires="p14">
      <p:transition spd="slow" p14:dur="2000" advTm="4004"/>
    </mc:Choice>
    <mc:Fallback xmlns="">
      <p:transition spd="slow" advTm="400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572" y="1196752"/>
            <a:ext cx="2538538" cy="769441"/>
          </a:xfrm>
          <a:prstGeom prst="rect">
            <a:avLst/>
          </a:prstGeom>
          <a:noFill/>
        </p:spPr>
        <p:txBody>
          <a:bodyPr wrap="square" rtlCol="0">
            <a:spAutoFit/>
          </a:bodyPr>
          <a:lstStyle/>
          <a:p>
            <a:r>
              <a:rPr lang="en-US" sz="4400" dirty="0" smtClean="0">
                <a:solidFill>
                  <a:srgbClr val="00B0F0"/>
                </a:solidFill>
              </a:rPr>
              <a:t>Indonesia</a:t>
            </a:r>
            <a:endParaRPr lang="en-GB" sz="4400" dirty="0">
              <a:solidFill>
                <a:srgbClr val="00B0F0"/>
              </a:solidFill>
            </a:endParaRPr>
          </a:p>
        </p:txBody>
      </p:sp>
      <p:pic>
        <p:nvPicPr>
          <p:cNvPr id="3" name="Picture 5" descr="http://0.tqn.com/d/geography/1/0/m/J/indone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20888"/>
            <a:ext cx="7866611" cy="4084656"/>
          </a:xfrm>
          <a:prstGeom prst="rect">
            <a:avLst/>
          </a:prstGeom>
          <a:solidFill>
            <a:srgbClr val="00B0F0"/>
          </a:solidFill>
          <a:extLst/>
        </p:spPr>
      </p:pic>
    </p:spTree>
    <p:extLst>
      <p:ext uri="{BB962C8B-B14F-4D97-AF65-F5344CB8AC3E}">
        <p14:creationId xmlns:p14="http://schemas.microsoft.com/office/powerpoint/2010/main" val="2107747067"/>
      </p:ext>
    </p:extLst>
  </p:cSld>
  <p:clrMapOvr>
    <a:masterClrMapping/>
  </p:clrMapOvr>
  <mc:AlternateContent xmlns:mc="http://schemas.openxmlformats.org/markup-compatibility/2006" xmlns:p14="http://schemas.microsoft.com/office/powerpoint/2010/main">
    <mc:Choice Requires="p14">
      <p:transition spd="slow" p14:dur="2000" advTm="1688"/>
    </mc:Choice>
    <mc:Fallback xmlns="">
      <p:transition spd="slow" advTm="168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7"/>
            <a:ext cx="7920879" cy="626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507229"/>
      </p:ext>
    </p:extLst>
  </p:cSld>
  <p:clrMapOvr>
    <a:masterClrMapping/>
  </p:clrMapOvr>
  <mc:AlternateContent xmlns:mc="http://schemas.openxmlformats.org/markup-compatibility/2006" xmlns:p14="http://schemas.microsoft.com/office/powerpoint/2010/main">
    <mc:Choice Requires="p14">
      <p:transition spd="slow" p14:dur="2000" advTm="33155"/>
    </mc:Choice>
    <mc:Fallback xmlns="">
      <p:transition spd="slow" advTm="3315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572" y="1196752"/>
            <a:ext cx="2538538" cy="769441"/>
          </a:xfrm>
          <a:prstGeom prst="rect">
            <a:avLst/>
          </a:prstGeom>
          <a:noFill/>
        </p:spPr>
        <p:txBody>
          <a:bodyPr wrap="square" rtlCol="0">
            <a:spAutoFit/>
          </a:bodyPr>
          <a:lstStyle/>
          <a:p>
            <a:r>
              <a:rPr lang="en-US" sz="4400" dirty="0" smtClean="0">
                <a:solidFill>
                  <a:srgbClr val="00B0F0"/>
                </a:solidFill>
              </a:rPr>
              <a:t>Vietnam</a:t>
            </a:r>
            <a:endParaRPr lang="en-GB" sz="4400" dirty="0">
              <a:solidFill>
                <a:srgbClr val="00B0F0"/>
              </a:solidFill>
            </a:endParaRPr>
          </a:p>
        </p:txBody>
      </p:sp>
      <p:pic>
        <p:nvPicPr>
          <p:cNvPr id="3" name="Picture 4" descr="http://cdn.vectorstock.com/i/composite/11,27/black-white-vietnam-outline-map-vector-951127.jpg"/>
          <p:cNvPicPr>
            <a:picLocks noChangeAspect="1" noChangeArrowheads="1"/>
          </p:cNvPicPr>
          <p:nvPr/>
        </p:nvPicPr>
        <p:blipFill rotWithShape="1">
          <a:blip r:embed="rId2">
            <a:extLst>
              <a:ext uri="{28A0092B-C50C-407E-A947-70E740481C1C}">
                <a14:useLocalDpi xmlns:a14="http://schemas.microsoft.com/office/drawing/2010/main" val="0"/>
              </a:ext>
            </a:extLst>
          </a:blip>
          <a:srcRect l="22153" r="17452"/>
          <a:stretch/>
        </p:blipFill>
        <p:spPr bwMode="auto">
          <a:xfrm>
            <a:off x="3995936" y="325864"/>
            <a:ext cx="3635894" cy="6337072"/>
          </a:xfrm>
          <a:prstGeom prst="rect">
            <a:avLst/>
          </a:prstGeom>
          <a:noFill/>
          <a:extLst/>
        </p:spPr>
      </p:pic>
    </p:spTree>
    <p:extLst>
      <p:ext uri="{BB962C8B-B14F-4D97-AF65-F5344CB8AC3E}">
        <p14:creationId xmlns:p14="http://schemas.microsoft.com/office/powerpoint/2010/main" val="3744450601"/>
      </p:ext>
    </p:extLst>
  </p:cSld>
  <p:clrMapOvr>
    <a:masterClrMapping/>
  </p:clrMapOvr>
  <mc:AlternateContent xmlns:mc="http://schemas.openxmlformats.org/markup-compatibility/2006" xmlns:p14="http://schemas.microsoft.com/office/powerpoint/2010/main">
    <mc:Choice Requires="p14">
      <p:transition spd="slow" p14:dur="2000" advTm="2351"/>
    </mc:Choice>
    <mc:Fallback xmlns="">
      <p:transition spd="slow" advTm="235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482645"/>
      </p:ext>
    </p:extLst>
  </p:cSld>
  <p:clrMapOvr>
    <a:masterClrMapping/>
  </p:clrMapOvr>
  <mc:AlternateContent xmlns:mc="http://schemas.openxmlformats.org/markup-compatibility/2006" xmlns:p14="http://schemas.microsoft.com/office/powerpoint/2010/main">
    <mc:Choice Requires="p14">
      <p:transition spd="slow" p14:dur="2000" advTm="4265"/>
    </mc:Choice>
    <mc:Fallback xmlns="">
      <p:transition spd="slow" advTm="426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0336"/>
            <a:ext cx="8092355" cy="6446662"/>
          </a:xfrm>
          <a:prstGeom prst="rect">
            <a:avLst/>
          </a:prstGeom>
          <a:noFill/>
          <a:ln>
            <a:noFill/>
          </a:ln>
          <a:extLst/>
        </p:spPr>
      </p:pic>
    </p:spTree>
    <p:extLst>
      <p:ext uri="{BB962C8B-B14F-4D97-AF65-F5344CB8AC3E}">
        <p14:creationId xmlns:p14="http://schemas.microsoft.com/office/powerpoint/2010/main" val="2671545644"/>
      </p:ext>
    </p:extLst>
  </p:cSld>
  <p:clrMapOvr>
    <a:masterClrMapping/>
  </p:clrMapOvr>
  <mc:AlternateContent xmlns:mc="http://schemas.openxmlformats.org/markup-compatibility/2006" xmlns:p14="http://schemas.microsoft.com/office/powerpoint/2010/main">
    <mc:Choice Requires="p14">
      <p:transition spd="slow" p14:dur="2000" advTm="31104"/>
    </mc:Choice>
    <mc:Fallback xmlns="">
      <p:transition spd="slow" advTm="3110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55344"/>
      </p:ext>
    </p:extLst>
  </p:cSld>
  <p:clrMapOvr>
    <a:masterClrMapping/>
  </p:clrMapOvr>
  <mc:AlternateContent xmlns:mc="http://schemas.openxmlformats.org/markup-compatibility/2006" xmlns:p14="http://schemas.microsoft.com/office/powerpoint/2010/main">
    <mc:Choice Requires="p14">
      <p:transition spd="slow" p14:dur="2000" advTm="3220"/>
    </mc:Choice>
    <mc:Fallback xmlns="">
      <p:transition spd="slow" advTm="322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8830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672055"/>
      </p:ext>
    </p:extLst>
  </p:cSld>
  <p:clrMapOvr>
    <a:masterClrMapping/>
  </p:clrMapOvr>
  <mc:AlternateContent xmlns:mc="http://schemas.openxmlformats.org/markup-compatibility/2006" xmlns:p14="http://schemas.microsoft.com/office/powerpoint/2010/main">
    <mc:Choice Requires="p14">
      <p:transition spd="slow" p14:dur="2000" advTm="16842"/>
    </mc:Choice>
    <mc:Fallback xmlns="">
      <p:transition spd="slow" advTm="16842"/>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460581"/>
      </p:ext>
    </p:extLst>
  </p:cSld>
  <p:clrMapOvr>
    <a:masterClrMapping/>
  </p:clrMapOvr>
  <mc:AlternateContent xmlns:mc="http://schemas.openxmlformats.org/markup-compatibility/2006" xmlns:p14="http://schemas.microsoft.com/office/powerpoint/2010/main">
    <mc:Choice Requires="p14">
      <p:transition spd="slow" p14:dur="2000" advTm="20139"/>
    </mc:Choice>
    <mc:Fallback xmlns="">
      <p:transition spd="slow" advTm="2013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7"/>
            <a:ext cx="9144001" cy="683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91680" y="5589240"/>
            <a:ext cx="7344816" cy="769441"/>
          </a:xfrm>
          <a:prstGeom prst="rect">
            <a:avLst/>
          </a:prstGeom>
          <a:noFill/>
        </p:spPr>
        <p:txBody>
          <a:bodyPr wrap="square" rtlCol="0">
            <a:spAutoFit/>
          </a:bodyPr>
          <a:lstStyle/>
          <a:p>
            <a:r>
              <a:rPr lang="en-US" sz="4400" b="1" dirty="0" smtClean="0">
                <a:latin typeface="Courier New" pitchFamily="49" charset="0"/>
                <a:cs typeface="Courier New" pitchFamily="49" charset="0"/>
              </a:rPr>
              <a:t>Advocating for change</a:t>
            </a:r>
            <a:endParaRPr lang="en-GB" sz="4400" b="1" dirty="0">
              <a:latin typeface="Courier New" pitchFamily="49" charset="0"/>
              <a:cs typeface="Courier New" pitchFamily="49" charset="0"/>
            </a:endParaRPr>
          </a:p>
        </p:txBody>
      </p:sp>
    </p:spTree>
    <p:extLst>
      <p:ext uri="{BB962C8B-B14F-4D97-AF65-F5344CB8AC3E}">
        <p14:creationId xmlns:p14="http://schemas.microsoft.com/office/powerpoint/2010/main" val="3821780834"/>
      </p:ext>
    </p:extLst>
  </p:cSld>
  <p:clrMapOvr>
    <a:masterClrMapping/>
  </p:clrMapOvr>
  <mc:AlternateContent xmlns:mc="http://schemas.openxmlformats.org/markup-compatibility/2006" xmlns:p14="http://schemas.microsoft.com/office/powerpoint/2010/main">
    <mc:Choice Requires="p14">
      <p:transition spd="slow" p14:dur="2000" advTm="2045"/>
    </mc:Choice>
    <mc:Fallback xmlns="">
      <p:transition spd="slow" advTm="204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2000"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24"/>
            <a:ext cx="4569693" cy="2206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4867"/>
            <a:ext cx="4572000" cy="230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875" y="2204867"/>
            <a:ext cx="4566818" cy="230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509121"/>
            <a:ext cx="4572000" cy="234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09120"/>
            <a:ext cx="4580092" cy="234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89443"/>
      </p:ext>
    </p:extLst>
  </p:cSld>
  <p:clrMapOvr>
    <a:masterClrMapping/>
  </p:clrMapOvr>
  <mc:AlternateContent xmlns:mc="http://schemas.openxmlformats.org/markup-compatibility/2006" xmlns:p14="http://schemas.microsoft.com/office/powerpoint/2010/main">
    <mc:Choice Requires="p14">
      <p:transition spd="slow" p14:dur="2000" advTm="12842"/>
    </mc:Choice>
    <mc:Fallback xmlns="">
      <p:transition spd="slow" advTm="1284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42417" y="692696"/>
            <a:ext cx="8424936" cy="5262979"/>
          </a:xfrm>
          <a:prstGeom prst="rect">
            <a:avLst/>
          </a:prstGeom>
          <a:noFill/>
        </p:spPr>
        <p:txBody>
          <a:bodyPr wrap="square" rtlCol="0">
            <a:spAutoFit/>
          </a:bodyPr>
          <a:lstStyle/>
          <a:p>
            <a:r>
              <a:rPr lang="en-US" sz="2400" b="1" dirty="0" smtClean="0"/>
              <a:t>Research and Diagnostics:</a:t>
            </a:r>
            <a:r>
              <a:rPr lang="en-US" sz="2400" dirty="0" smtClean="0"/>
              <a:t> </a:t>
            </a:r>
          </a:p>
          <a:p>
            <a:r>
              <a:rPr lang="en-US" sz="2400" dirty="0" smtClean="0"/>
              <a:t>Corruption Risks Assessments in REDD+</a:t>
            </a:r>
          </a:p>
          <a:p>
            <a:endParaRPr lang="en-US" sz="2400" dirty="0" smtClean="0"/>
          </a:p>
          <a:p>
            <a:endParaRPr lang="en-US" sz="2400" dirty="0"/>
          </a:p>
          <a:p>
            <a:r>
              <a:rPr lang="en-US" sz="2400" b="1" dirty="0" smtClean="0"/>
              <a:t>Capacity Building and Raising Awareness for multi-stakeholders: </a:t>
            </a:r>
            <a:r>
              <a:rPr lang="en-US" sz="2400" dirty="0" smtClean="0"/>
              <a:t>citizens, companies, government </a:t>
            </a:r>
          </a:p>
          <a:p>
            <a:endParaRPr lang="en-US" sz="2400" dirty="0"/>
          </a:p>
          <a:p>
            <a:endParaRPr lang="en-US" sz="2400" dirty="0" smtClean="0"/>
          </a:p>
          <a:p>
            <a:r>
              <a:rPr lang="en-US" sz="2400" b="1" dirty="0" smtClean="0"/>
              <a:t>Advocacy:</a:t>
            </a:r>
            <a:r>
              <a:rPr lang="en-US" sz="2400" dirty="0" smtClean="0"/>
              <a:t> National and Global Level Policy Engagement for better transparency, accountability and anti-corruption</a:t>
            </a:r>
          </a:p>
          <a:p>
            <a:endParaRPr lang="en-US" sz="2400" dirty="0" smtClean="0"/>
          </a:p>
          <a:p>
            <a:endParaRPr lang="en-US" sz="2400" dirty="0"/>
          </a:p>
          <a:p>
            <a:r>
              <a:rPr lang="en-US" sz="2400" b="1" dirty="0" smtClean="0"/>
              <a:t>Monitoring Decision-making and Project Implementation</a:t>
            </a:r>
            <a:r>
              <a:rPr lang="en-US" sz="2400" dirty="0" smtClean="0"/>
              <a:t> for </a:t>
            </a:r>
          </a:p>
          <a:p>
            <a:r>
              <a:rPr lang="en-US" sz="2400" dirty="0" smtClean="0"/>
              <a:t>corruption, information </a:t>
            </a:r>
            <a:r>
              <a:rPr lang="en-US" sz="2400" dirty="0"/>
              <a:t>d</a:t>
            </a:r>
            <a:r>
              <a:rPr lang="en-US" sz="2400" dirty="0" smtClean="0"/>
              <a:t>isclosure, accountability….</a:t>
            </a:r>
          </a:p>
        </p:txBody>
      </p:sp>
    </p:spTree>
    <p:custDataLst>
      <p:tags r:id="rId1"/>
    </p:custDataLst>
    <p:extLst>
      <p:ext uri="{BB962C8B-B14F-4D97-AF65-F5344CB8AC3E}">
        <p14:creationId xmlns:p14="http://schemas.microsoft.com/office/powerpoint/2010/main" val="1267841503"/>
      </p:ext>
    </p:extLst>
  </p:cSld>
  <p:clrMapOvr>
    <a:masterClrMapping/>
  </p:clrMapOvr>
  <mc:AlternateContent xmlns:mc="http://schemas.openxmlformats.org/markup-compatibility/2006" xmlns:p14="http://schemas.microsoft.com/office/powerpoint/2010/main">
    <mc:Choice Requires="p14">
      <p:transition spd="slow" p14:dur="2000" advTm="11354"/>
    </mc:Choice>
    <mc:Fallback xmlns="">
      <p:transition spd="slow" advTm="11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52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0"/>
            <a:ext cx="3024336" cy="675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729474"/>
      </p:ext>
    </p:extLst>
  </p:cSld>
  <p:clrMapOvr>
    <a:masterClrMapping/>
  </p:clrMapOvr>
  <mc:AlternateContent xmlns:mc="http://schemas.openxmlformats.org/markup-compatibility/2006" xmlns:p14="http://schemas.microsoft.com/office/powerpoint/2010/main">
    <mc:Choice Requires="p14">
      <p:transition spd="slow" p14:dur="2000" advTm="14966"/>
    </mc:Choice>
    <mc:Fallback xmlns="">
      <p:transition spd="slow" advTm="1496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8852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4" y="2133531"/>
            <a:ext cx="3560409" cy="232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522" y="0"/>
            <a:ext cx="5655478"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0" y="4460306"/>
            <a:ext cx="3568414" cy="239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8522" y="3343275"/>
            <a:ext cx="5655478"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659727"/>
      </p:ext>
    </p:extLst>
  </p:cSld>
  <p:clrMapOvr>
    <a:masterClrMapping/>
  </p:clrMapOvr>
  <mc:AlternateContent xmlns:mc="http://schemas.openxmlformats.org/markup-compatibility/2006" xmlns:p14="http://schemas.microsoft.com/office/powerpoint/2010/main">
    <mc:Choice Requires="p14">
      <p:transition spd="slow" p14:dur="2000" advTm="9974"/>
    </mc:Choice>
    <mc:Fallback xmlns="">
      <p:transition spd="slow" advTm="997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308"/>
            <a:ext cx="4716016" cy="338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7" y="-23308"/>
            <a:ext cx="4457721" cy="352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5" y="3356992"/>
            <a:ext cx="4680402" cy="3501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7" y="3356993"/>
            <a:ext cx="4457721" cy="3501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264613"/>
      </p:ext>
    </p:extLst>
  </p:cSld>
  <p:clrMapOvr>
    <a:masterClrMapping/>
  </p:clrMapOvr>
  <mc:AlternateContent xmlns:mc="http://schemas.openxmlformats.org/markup-compatibility/2006" xmlns:p14="http://schemas.microsoft.com/office/powerpoint/2010/main">
    <mc:Choice Requires="p14">
      <p:transition spd="slow" p14:dur="2000" advTm="9899"/>
    </mc:Choice>
    <mc:Fallback xmlns="">
      <p:transition spd="slow" advTm="989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04664"/>
            <a:ext cx="66960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747689"/>
            <a:ext cx="66294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2828925"/>
            <a:ext cx="661035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029075"/>
            <a:ext cx="65151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5219700"/>
            <a:ext cx="65913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47226910"/>
      </p:ext>
    </p:extLst>
  </p:cSld>
  <p:clrMapOvr>
    <a:masterClrMapping/>
  </p:clrMapOvr>
  <mc:AlternateContent xmlns:mc="http://schemas.openxmlformats.org/markup-compatibility/2006" xmlns:p14="http://schemas.microsoft.com/office/powerpoint/2010/main">
    <mc:Choice Requires="p14">
      <p:transition spd="slow" p14:dur="2000" advTm="23270"/>
    </mc:Choice>
    <mc:Fallback xmlns="">
      <p:transition spd="slow" advTm="23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097348"/>
      </p:ext>
    </p:extLst>
  </p:cSld>
  <p:clrMapOvr>
    <a:masterClrMapping/>
  </p:clrMapOvr>
  <mc:AlternateContent xmlns:mc="http://schemas.openxmlformats.org/markup-compatibility/2006" xmlns:p14="http://schemas.microsoft.com/office/powerpoint/2010/main">
    <mc:Choice Requires="p14">
      <p:transition spd="slow" p14:dur="2000" advTm="3302"/>
    </mc:Choice>
    <mc:Fallback xmlns="">
      <p:transition spd="slow" advTm="330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1702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043026"/>
      </p:ext>
    </p:extLst>
  </p:cSld>
  <p:clrMapOvr>
    <a:masterClrMapping/>
  </p:clrMapOvr>
  <mc:AlternateContent xmlns:mc="http://schemas.openxmlformats.org/markup-compatibility/2006" xmlns:p14="http://schemas.microsoft.com/office/powerpoint/2010/main">
    <mc:Choice Requires="p14">
      <p:transition spd="slow" p14:dur="2000" advTm="3974"/>
    </mc:Choice>
    <mc:Fallback xmlns="">
      <p:transition spd="slow" advTm="397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9992"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16632"/>
            <a:ext cx="4644008" cy="988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717032"/>
            <a:ext cx="6069832" cy="1282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1772816"/>
            <a:ext cx="678271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726537"/>
      </p:ext>
    </p:extLst>
  </p:cSld>
  <p:clrMapOvr>
    <a:masterClrMapping/>
  </p:clrMapOvr>
  <mc:AlternateContent xmlns:mc="http://schemas.openxmlformats.org/markup-compatibility/2006" xmlns:p14="http://schemas.microsoft.com/office/powerpoint/2010/main">
    <mc:Choice Requires="p14">
      <p:transition spd="slow" p14:dur="2000" advTm="16706"/>
    </mc:Choice>
    <mc:Fallback xmlns="">
      <p:transition spd="slow" advTm="16706"/>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13" y="3212976"/>
            <a:ext cx="7135065" cy="87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293096"/>
            <a:ext cx="7488832"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132856"/>
            <a:ext cx="720080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85" y="476673"/>
            <a:ext cx="7717123"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223653"/>
      </p:ext>
    </p:extLst>
  </p:cSld>
  <p:clrMapOvr>
    <a:masterClrMapping/>
  </p:clrMapOvr>
  <mc:AlternateContent xmlns:mc="http://schemas.openxmlformats.org/markup-compatibility/2006" xmlns:p14="http://schemas.microsoft.com/office/powerpoint/2010/main">
    <mc:Choice Requires="p14">
      <p:transition spd="slow" p14:dur="2000" advTm="15532"/>
    </mc:Choice>
    <mc:Fallback xmlns="">
      <p:transition spd="slow" advTm="15532"/>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4772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789040"/>
            <a:ext cx="775335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082557"/>
      </p:ext>
    </p:extLst>
  </p:cSld>
  <p:clrMapOvr>
    <a:masterClrMapping/>
  </p:clrMapOvr>
  <mc:AlternateContent xmlns:mc="http://schemas.openxmlformats.org/markup-compatibility/2006" xmlns:p14="http://schemas.microsoft.com/office/powerpoint/2010/main">
    <mc:Choice Requires="p14">
      <p:transition spd="slow" p14:dur="2000" advTm="32132"/>
    </mc:Choice>
    <mc:Fallback xmlns="">
      <p:transition spd="slow" advTm="32132"/>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848677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432845"/>
            <a:ext cx="86201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232983"/>
      </p:ext>
    </p:extLst>
  </p:cSld>
  <p:clrMapOvr>
    <a:masterClrMapping/>
  </p:clrMapOvr>
  <mc:AlternateContent xmlns:mc="http://schemas.openxmlformats.org/markup-compatibility/2006" xmlns:p14="http://schemas.microsoft.com/office/powerpoint/2010/main">
    <mc:Choice Requires="p14">
      <p:transition spd="slow" p14:dur="2000" advTm="20022"/>
    </mc:Choice>
    <mc:Fallback xmlns="">
      <p:transition spd="slow" advTm="2002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91880" y="1469380"/>
            <a:ext cx="3240360" cy="4154984"/>
          </a:xfrm>
          <a:prstGeom prst="rect">
            <a:avLst/>
          </a:prstGeom>
          <a:noFill/>
        </p:spPr>
        <p:txBody>
          <a:bodyPr wrap="square" rtlCol="0">
            <a:spAutoFit/>
          </a:bodyPr>
          <a:lstStyle/>
          <a:p>
            <a:r>
              <a:rPr lang="en-US" sz="2400" b="1" dirty="0" smtClean="0">
                <a:solidFill>
                  <a:srgbClr val="C00000"/>
                </a:solidFill>
              </a:rPr>
              <a:t>Building on TI’s Forest Sector Corruption Risk Assessment methodology, TI developed a tool for REDD. A Manual helps users with a step by step guide to diagnose corruption risks in their countries or communities.</a:t>
            </a:r>
            <a:r>
              <a:rPr lang="en-US" sz="2400" b="1" dirty="0" smtClean="0">
                <a:solidFill>
                  <a:srgbClr val="002060"/>
                </a:solidFill>
              </a:rPr>
              <a:t> </a:t>
            </a:r>
            <a:endParaRPr lang="en-GB" sz="2400" b="1" dirty="0">
              <a:solidFill>
                <a:srgbClr val="002060"/>
              </a:solidFill>
            </a:endParaRPr>
          </a:p>
        </p:txBody>
      </p:sp>
    </p:spTree>
    <p:custDataLst>
      <p:tags r:id="rId1"/>
    </p:custDataLst>
    <p:extLst>
      <p:ext uri="{BB962C8B-B14F-4D97-AF65-F5344CB8AC3E}">
        <p14:creationId xmlns:p14="http://schemas.microsoft.com/office/powerpoint/2010/main" val="1978949823"/>
      </p:ext>
    </p:extLst>
  </p:cSld>
  <p:clrMapOvr>
    <a:masterClrMapping/>
  </p:clrMapOvr>
  <mc:AlternateContent xmlns:mc="http://schemas.openxmlformats.org/markup-compatibility/2006" xmlns:p14="http://schemas.microsoft.com/office/powerpoint/2010/main">
    <mc:Choice Requires="p14">
      <p:transition spd="slow" p14:dur="2000" advTm="9218"/>
    </mc:Choice>
    <mc:Fallback xmlns="">
      <p:transition spd="slow" advTm="92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1" y="866775"/>
            <a:ext cx="86201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2708920"/>
            <a:ext cx="860107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165417"/>
      </p:ext>
    </p:extLst>
  </p:cSld>
  <p:clrMapOvr>
    <a:masterClrMapping/>
  </p:clrMapOvr>
  <mc:AlternateContent xmlns:mc="http://schemas.openxmlformats.org/markup-compatibility/2006" xmlns:p14="http://schemas.microsoft.com/office/powerpoint/2010/main">
    <mc:Choice Requires="p14">
      <p:transition spd="slow" p14:dur="2000" advTm="14929"/>
    </mc:Choice>
    <mc:Fallback xmlns="">
      <p:transition spd="slow" advTm="14929"/>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1916832"/>
            <a:ext cx="4824536" cy="646331"/>
          </a:xfrm>
          <a:prstGeom prst="rect">
            <a:avLst/>
          </a:prstGeom>
          <a:noFill/>
        </p:spPr>
        <p:txBody>
          <a:bodyPr wrap="square" rtlCol="0">
            <a:spAutoFit/>
          </a:bodyPr>
          <a:lstStyle/>
          <a:p>
            <a:r>
              <a:rPr lang="en-US" dirty="0" smtClean="0"/>
              <a:t>Applying Transparency International’s anti-corruption tools</a:t>
            </a:r>
            <a:endParaRPr lang="en-GB" dirty="0"/>
          </a:p>
        </p:txBody>
      </p:sp>
      <p:pic>
        <p:nvPicPr>
          <p:cNvPr id="3" name="Picture 2"/>
          <p:cNvPicPr>
            <a:picLocks noChangeAspect="1"/>
          </p:cNvPicPr>
          <p:nvPr/>
        </p:nvPicPr>
        <p:blipFill>
          <a:blip r:embed="rId2"/>
          <a:stretch>
            <a:fillRect/>
          </a:stretch>
        </p:blipFill>
        <p:spPr>
          <a:xfrm>
            <a:off x="-684584" y="-115468"/>
            <a:ext cx="10225136" cy="6973468"/>
          </a:xfrm>
          <a:prstGeom prst="rect">
            <a:avLst/>
          </a:prstGeom>
        </p:spPr>
      </p:pic>
      <p:sp>
        <p:nvSpPr>
          <p:cNvPr id="4" name="TextBox 3"/>
          <p:cNvSpPr txBox="1"/>
          <p:nvPr/>
        </p:nvSpPr>
        <p:spPr>
          <a:xfrm>
            <a:off x="5796136" y="4797152"/>
            <a:ext cx="3275856" cy="1569660"/>
          </a:xfrm>
          <a:prstGeom prst="rect">
            <a:avLst/>
          </a:prstGeom>
          <a:noFill/>
        </p:spPr>
        <p:txBody>
          <a:bodyPr wrap="square" rtlCol="0">
            <a:spAutoFit/>
          </a:bodyPr>
          <a:lstStyle/>
          <a:p>
            <a:r>
              <a:rPr lang="en-US" sz="3200" dirty="0" smtClean="0">
                <a:latin typeface="Bauhaus 93" pitchFamily="82" charset="0"/>
              </a:rPr>
              <a:t>Applying our anti-corruption tools to </a:t>
            </a:r>
            <a:r>
              <a:rPr lang="en-US" sz="3200" dirty="0" smtClean="0">
                <a:solidFill>
                  <a:srgbClr val="FF0000"/>
                </a:solidFill>
                <a:latin typeface="Bauhaus 93" pitchFamily="82" charset="0"/>
              </a:rPr>
              <a:t>REDD+</a:t>
            </a:r>
            <a:endParaRPr lang="en-GB" sz="3200" dirty="0">
              <a:solidFill>
                <a:srgbClr val="FF0000"/>
              </a:solidFill>
              <a:latin typeface="Bauhaus 93" pitchFamily="82" charset="0"/>
            </a:endParaRPr>
          </a:p>
        </p:txBody>
      </p:sp>
    </p:spTree>
    <p:extLst>
      <p:ext uri="{BB962C8B-B14F-4D97-AF65-F5344CB8AC3E}">
        <p14:creationId xmlns:p14="http://schemas.microsoft.com/office/powerpoint/2010/main" val="2006443239"/>
      </p:ext>
    </p:extLst>
  </p:cSld>
  <p:clrMapOvr>
    <a:masterClrMapping/>
  </p:clrMapOvr>
  <mc:AlternateContent xmlns:mc="http://schemas.openxmlformats.org/markup-compatibility/2006" xmlns:p14="http://schemas.microsoft.com/office/powerpoint/2010/main">
    <mc:Choice Requires="p14">
      <p:transition spd="slow" p14:dur="2000" advTm="2935"/>
    </mc:Choice>
    <mc:Fallback xmlns="">
      <p:transition spd="slow" advTm="2935"/>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C016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1" y="0"/>
            <a:ext cx="9150791" cy="689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63888" y="260648"/>
            <a:ext cx="5256584" cy="1231106"/>
          </a:xfrm>
          <a:prstGeom prst="rect">
            <a:avLst/>
          </a:prstGeom>
          <a:solidFill>
            <a:schemeClr val="bg1"/>
          </a:solidFill>
        </p:spPr>
        <p:txBody>
          <a:bodyPr wrap="square" rtlCol="0">
            <a:spAutoFit/>
          </a:bodyPr>
          <a:lstStyle/>
          <a:p>
            <a:r>
              <a:rPr lang="en-GB" sz="1400" dirty="0" smtClean="0">
                <a:latin typeface="Arial" pitchFamily="34" charset="0"/>
                <a:cs typeface="Arial" pitchFamily="34" charset="0"/>
              </a:rPr>
              <a:t>Our </a:t>
            </a:r>
            <a:r>
              <a:rPr lang="en-GB" b="1" dirty="0" smtClean="0">
                <a:latin typeface="Arial" pitchFamily="34" charset="0"/>
                <a:cs typeface="Arial" pitchFamily="34" charset="0"/>
              </a:rPr>
              <a:t>Advocacy and Legal Advice Centres </a:t>
            </a:r>
            <a:r>
              <a:rPr lang="en-GB" sz="1400" dirty="0">
                <a:latin typeface="Arial" pitchFamily="34" charset="0"/>
                <a:cs typeface="Arial" pitchFamily="34" charset="0"/>
              </a:rPr>
              <a:t>provide free and confidential legal advice to victims and witnesses of corruption. </a:t>
            </a:r>
            <a:r>
              <a:rPr lang="en-GB" sz="1400" dirty="0" smtClean="0">
                <a:latin typeface="Arial" pitchFamily="34" charset="0"/>
                <a:cs typeface="Arial" pitchFamily="34" charset="0"/>
              </a:rPr>
              <a:t>The </a:t>
            </a:r>
            <a:r>
              <a:rPr lang="en-GB" sz="1400" dirty="0">
                <a:latin typeface="Arial" pitchFamily="34" charset="0"/>
                <a:cs typeface="Arial" pitchFamily="34" charset="0"/>
              </a:rPr>
              <a:t>information gained from hundreds of corruption cases generates solid statistics enabling TI to identify corruption hotspots that demand reform or official action. </a:t>
            </a:r>
          </a:p>
        </p:txBody>
      </p:sp>
    </p:spTree>
    <p:extLst>
      <p:ext uri="{BB962C8B-B14F-4D97-AF65-F5344CB8AC3E}">
        <p14:creationId xmlns:p14="http://schemas.microsoft.com/office/powerpoint/2010/main" val="1549098436"/>
      </p:ext>
    </p:extLst>
  </p:cSld>
  <p:clrMapOvr>
    <a:masterClrMapping/>
  </p:clrMapOvr>
  <mc:AlternateContent xmlns:mc="http://schemas.openxmlformats.org/markup-compatibility/2006" xmlns:p14="http://schemas.microsoft.com/office/powerpoint/2010/main">
    <mc:Choice Requires="p14">
      <p:transition spd="slow" p14:dur="2000" advTm="10911"/>
    </mc:Choice>
    <mc:Fallback xmlns="">
      <p:transition spd="slow" advTm="1091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16016" y="404664"/>
            <a:ext cx="3942184" cy="2339102"/>
          </a:xfrm>
          <a:prstGeom prst="rect">
            <a:avLst/>
          </a:prstGeom>
          <a:solidFill>
            <a:schemeClr val="bg1"/>
          </a:solidFill>
        </p:spPr>
        <p:txBody>
          <a:bodyPr wrap="square">
            <a:spAutoFit/>
          </a:bodyPr>
          <a:lstStyle/>
          <a:p>
            <a:r>
              <a:rPr lang="en-GB" sz="2000" b="1" dirty="0">
                <a:latin typeface="Arial" pitchFamily="34" charset="0"/>
                <a:cs typeface="Arial" pitchFamily="34" charset="0"/>
              </a:rPr>
              <a:t>Integrity Pacts </a:t>
            </a:r>
            <a:r>
              <a:rPr lang="en-GB" sz="1400" dirty="0">
                <a:latin typeface="Arial" pitchFamily="34" charset="0"/>
                <a:cs typeface="Arial" pitchFamily="34" charset="0"/>
              </a:rPr>
              <a:t>are a tool for preventing corruption in public contracting. They are essentially an agreement between the government agency offering a contract and the companies bidding for it that they will abstain from bribery, collusion and other corrupt practices for the extent of the contract.  To ensure accountability, Integrity Pacts also include a monitoring </a:t>
            </a:r>
            <a:r>
              <a:rPr lang="en-GB" sz="1400" dirty="0" smtClean="0">
                <a:latin typeface="Arial" pitchFamily="34" charset="0"/>
                <a:cs typeface="Arial" pitchFamily="34" charset="0"/>
              </a:rPr>
              <a:t>system, </a:t>
            </a:r>
            <a:r>
              <a:rPr lang="en-GB" sz="1400" dirty="0">
                <a:latin typeface="Arial" pitchFamily="34" charset="0"/>
                <a:cs typeface="Arial" pitchFamily="34" charset="0"/>
              </a:rPr>
              <a:t>typically led by civil society </a:t>
            </a:r>
            <a:r>
              <a:rPr lang="en-GB" sz="1400" dirty="0" smtClean="0">
                <a:latin typeface="Arial" pitchFamily="34" charset="0"/>
                <a:cs typeface="Arial" pitchFamily="34" charset="0"/>
              </a:rPr>
              <a:t>groups.</a:t>
            </a:r>
            <a:endParaRPr lang="en-GB" sz="1400" dirty="0">
              <a:latin typeface="Arial" pitchFamily="34" charset="0"/>
              <a:cs typeface="Arial" pitchFamily="34" charset="0"/>
            </a:endParaRPr>
          </a:p>
        </p:txBody>
      </p:sp>
    </p:spTree>
    <p:extLst>
      <p:ext uri="{BB962C8B-B14F-4D97-AF65-F5344CB8AC3E}">
        <p14:creationId xmlns:p14="http://schemas.microsoft.com/office/powerpoint/2010/main" val="3878828276"/>
      </p:ext>
    </p:extLst>
  </p:cSld>
  <p:clrMapOvr>
    <a:masterClrMapping/>
  </p:clrMapOvr>
  <mc:AlternateContent xmlns:mc="http://schemas.openxmlformats.org/markup-compatibility/2006" xmlns:p14="http://schemas.microsoft.com/office/powerpoint/2010/main">
    <mc:Choice Requires="p14">
      <p:transition spd="slow" p14:dur="2000" advTm="13485"/>
    </mc:Choice>
    <mc:Fallback xmlns="">
      <p:transition spd="slow" advTm="1348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odumedia.com/wp-content/uploads/2013/03/Bhavnagar-India-Villagers-gather-after-boycotting-a-public-hearing-for-a-proposed-nuclear-power-plant-at-Navag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95936" y="404664"/>
            <a:ext cx="4968552" cy="954107"/>
          </a:xfrm>
          <a:prstGeom prst="rect">
            <a:avLst/>
          </a:prstGeom>
          <a:solidFill>
            <a:schemeClr val="bg1"/>
          </a:solidFill>
        </p:spPr>
        <p:txBody>
          <a:bodyPr wrap="square" rtlCol="0">
            <a:spAutoFit/>
          </a:bodyPr>
          <a:lstStyle/>
          <a:p>
            <a:r>
              <a:rPr lang="en-US" sz="2400" b="1" dirty="0" smtClean="0">
                <a:latin typeface="Arial" pitchFamily="34" charset="0"/>
                <a:cs typeface="Arial" pitchFamily="34" charset="0"/>
              </a:rPr>
              <a:t>Public hearings </a:t>
            </a:r>
            <a:r>
              <a:rPr lang="en-US" sz="1600" dirty="0" smtClean="0">
                <a:latin typeface="Arial" pitchFamily="34" charset="0"/>
                <a:cs typeface="Arial" pitchFamily="34" charset="0"/>
              </a:rPr>
              <a:t>can help raise awareness about REDD+ and allow  citizens to hold duty-bearers to account. </a:t>
            </a:r>
            <a:endParaRPr lang="en-GB" sz="1600" dirty="0">
              <a:latin typeface="Arial" pitchFamily="34" charset="0"/>
              <a:cs typeface="Arial" pitchFamily="34" charset="0"/>
            </a:endParaRPr>
          </a:p>
        </p:txBody>
      </p:sp>
    </p:spTree>
    <p:extLst>
      <p:ext uri="{BB962C8B-B14F-4D97-AF65-F5344CB8AC3E}">
        <p14:creationId xmlns:p14="http://schemas.microsoft.com/office/powerpoint/2010/main" val="2449872548"/>
      </p:ext>
    </p:extLst>
  </p:cSld>
  <p:clrMapOvr>
    <a:masterClrMapping/>
  </p:clrMapOvr>
  <mc:AlternateContent xmlns:mc="http://schemas.openxmlformats.org/markup-compatibility/2006" xmlns:p14="http://schemas.microsoft.com/office/powerpoint/2010/main">
    <mc:Choice Requires="p14">
      <p:transition spd="slow" p14:dur="2000" advTm="7168"/>
    </mc:Choice>
    <mc:Fallback xmlns="">
      <p:transition spd="slow" advTm="716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158" y="404664"/>
            <a:ext cx="5454057" cy="523220"/>
          </a:xfrm>
          <a:prstGeom prst="rect">
            <a:avLst/>
          </a:prstGeom>
          <a:noFill/>
        </p:spPr>
        <p:txBody>
          <a:bodyPr wrap="none" rtlCol="0">
            <a:spAutoFit/>
          </a:bodyPr>
          <a:lstStyle/>
          <a:p>
            <a:r>
              <a:rPr lang="en-US" sz="2800" dirty="0" smtClean="0">
                <a:solidFill>
                  <a:srgbClr val="00B0F0"/>
                </a:solidFill>
              </a:rPr>
              <a:t>For more information and contact….</a:t>
            </a:r>
            <a:endParaRPr lang="en-GB" sz="2800" dirty="0">
              <a:solidFill>
                <a:srgbClr val="00B0F0"/>
              </a:solidFill>
            </a:endParaRPr>
          </a:p>
        </p:txBody>
      </p:sp>
      <p:sp>
        <p:nvSpPr>
          <p:cNvPr id="3" name="Rectangle 2"/>
          <p:cNvSpPr/>
          <p:nvPr/>
        </p:nvSpPr>
        <p:spPr>
          <a:xfrm>
            <a:off x="4463988" y="3375674"/>
            <a:ext cx="4572508" cy="2031325"/>
          </a:xfrm>
          <a:prstGeom prst="rect">
            <a:avLst/>
          </a:prstGeom>
        </p:spPr>
        <p:txBody>
          <a:bodyPr wrap="square">
            <a:spAutoFit/>
          </a:bodyPr>
          <a:lstStyle/>
          <a:p>
            <a:r>
              <a:rPr lang="en-US" b="1" dirty="0" smtClean="0">
                <a:solidFill>
                  <a:srgbClr val="00B0F0"/>
                </a:solidFill>
              </a:rPr>
              <a:t>TI Secretariat</a:t>
            </a:r>
          </a:p>
          <a:p>
            <a:endParaRPr lang="en-US" dirty="0"/>
          </a:p>
          <a:p>
            <a:r>
              <a:rPr lang="en-US" dirty="0" smtClean="0"/>
              <a:t>Claire Martin: </a:t>
            </a:r>
            <a:r>
              <a:rPr lang="en-US" dirty="0" smtClean="0">
                <a:hlinkClick r:id="rId2"/>
              </a:rPr>
              <a:t>cmartin@transparency.org</a:t>
            </a:r>
            <a:endParaRPr lang="en-US" dirty="0" smtClean="0"/>
          </a:p>
          <a:p>
            <a:r>
              <a:rPr lang="en-US" dirty="0" smtClean="0"/>
              <a:t>Climate </a:t>
            </a:r>
            <a:r>
              <a:rPr lang="en-US" dirty="0"/>
              <a:t>Finance Integrity </a:t>
            </a:r>
            <a:r>
              <a:rPr lang="en-US" dirty="0" smtClean="0"/>
              <a:t>Programme</a:t>
            </a:r>
            <a:endParaRPr lang="en-GB" dirty="0"/>
          </a:p>
          <a:p>
            <a:r>
              <a:rPr lang="en-GB" u="sng" dirty="0" smtClean="0">
                <a:hlinkClick r:id="rId3"/>
              </a:rPr>
              <a:t>http</a:t>
            </a:r>
            <a:r>
              <a:rPr lang="en-GB" u="sng" dirty="0">
                <a:hlinkClick r:id="rId3"/>
              </a:rPr>
              <a:t>://</a:t>
            </a:r>
            <a:r>
              <a:rPr lang="en-GB" u="sng" dirty="0" smtClean="0">
                <a:hlinkClick r:id="rId3"/>
              </a:rPr>
              <a:t>www.transparency.org</a:t>
            </a:r>
            <a:endParaRPr lang="en-GB" dirty="0"/>
          </a:p>
          <a:p>
            <a:r>
              <a:rPr lang="en-GB" dirty="0" smtClean="0"/>
              <a:t>Address: Alt-</a:t>
            </a:r>
            <a:r>
              <a:rPr lang="en-GB" dirty="0" err="1" smtClean="0"/>
              <a:t>Moabit</a:t>
            </a:r>
            <a:r>
              <a:rPr lang="en-GB" dirty="0" smtClean="0"/>
              <a:t> </a:t>
            </a:r>
            <a:r>
              <a:rPr lang="en-GB" dirty="0"/>
              <a:t>96, 10559 Berlin, Germany</a:t>
            </a:r>
          </a:p>
          <a:p>
            <a:r>
              <a:rPr lang="en-GB" dirty="0" smtClean="0"/>
              <a:t>Phone: </a:t>
            </a:r>
            <a:r>
              <a:rPr lang="en-GB" dirty="0"/>
              <a:t>+ 49 30 3438 20 </a:t>
            </a:r>
            <a:r>
              <a:rPr lang="en-GB" dirty="0" smtClean="0"/>
              <a:t>410</a:t>
            </a:r>
            <a:endParaRPr lang="en-GB" dirty="0"/>
          </a:p>
        </p:txBody>
      </p:sp>
      <p:sp>
        <p:nvSpPr>
          <p:cNvPr id="4" name="Rectangle 3"/>
          <p:cNvSpPr/>
          <p:nvPr/>
        </p:nvSpPr>
        <p:spPr>
          <a:xfrm>
            <a:off x="323528" y="3356992"/>
            <a:ext cx="3816424" cy="2308324"/>
          </a:xfrm>
          <a:prstGeom prst="rect">
            <a:avLst/>
          </a:prstGeom>
        </p:spPr>
        <p:txBody>
          <a:bodyPr wrap="square">
            <a:spAutoFit/>
          </a:bodyPr>
          <a:lstStyle/>
          <a:p>
            <a:r>
              <a:rPr lang="en-GB" b="1" dirty="0" smtClean="0">
                <a:solidFill>
                  <a:srgbClr val="00B0F0"/>
                </a:solidFill>
              </a:rPr>
              <a:t>Vietnam: Towards Transparency</a:t>
            </a:r>
          </a:p>
          <a:p>
            <a:endParaRPr lang="en-GB" dirty="0"/>
          </a:p>
          <a:p>
            <a:r>
              <a:rPr lang="en-GB" dirty="0" smtClean="0"/>
              <a:t>Cao </a:t>
            </a:r>
            <a:r>
              <a:rPr lang="en-GB" dirty="0"/>
              <a:t>Hai </a:t>
            </a:r>
            <a:r>
              <a:rPr lang="en-GB" dirty="0" smtClean="0"/>
              <a:t>Thanh: </a:t>
            </a:r>
          </a:p>
          <a:p>
            <a:r>
              <a:rPr lang="en-GB" u="sng" dirty="0" smtClean="0">
                <a:hlinkClick r:id="rId4"/>
              </a:rPr>
              <a:t>haithanh@towardstransparency.vn</a:t>
            </a:r>
            <a:r>
              <a:rPr lang="en-GB" dirty="0"/>
              <a:t/>
            </a:r>
            <a:br>
              <a:rPr lang="en-GB" dirty="0"/>
            </a:br>
            <a:r>
              <a:rPr lang="en-GB" dirty="0"/>
              <a:t>National Project Coordinator</a:t>
            </a:r>
          </a:p>
          <a:p>
            <a:r>
              <a:rPr lang="en-GB" dirty="0" smtClean="0"/>
              <a:t>Address: Floor </a:t>
            </a:r>
            <a:r>
              <a:rPr lang="en-GB" dirty="0"/>
              <a:t>12 B, </a:t>
            </a:r>
            <a:r>
              <a:rPr lang="en-GB" dirty="0" err="1"/>
              <a:t>MACHINCO</a:t>
            </a:r>
            <a:r>
              <a:rPr lang="en-GB" dirty="0"/>
              <a:t>, </a:t>
            </a:r>
            <a:endParaRPr lang="en-GB" dirty="0" smtClean="0"/>
          </a:p>
          <a:p>
            <a:r>
              <a:rPr lang="en-GB" dirty="0" smtClean="0"/>
              <a:t>444 </a:t>
            </a:r>
            <a:r>
              <a:rPr lang="en-GB" dirty="0"/>
              <a:t>Hoang </a:t>
            </a:r>
            <a:r>
              <a:rPr lang="en-GB" dirty="0" err="1"/>
              <a:t>Hoa</a:t>
            </a:r>
            <a:r>
              <a:rPr lang="en-GB" dirty="0"/>
              <a:t> </a:t>
            </a:r>
            <a:r>
              <a:rPr lang="en-GB" dirty="0" err="1" smtClean="0"/>
              <a:t>Tham</a:t>
            </a:r>
            <a:r>
              <a:rPr lang="en-GB" dirty="0" smtClean="0"/>
              <a:t>, Tay </a:t>
            </a:r>
            <a:r>
              <a:rPr lang="en-GB" dirty="0" err="1"/>
              <a:t>Ho</a:t>
            </a:r>
            <a:r>
              <a:rPr lang="en-GB" dirty="0"/>
              <a:t>, </a:t>
            </a:r>
            <a:r>
              <a:rPr lang="en-GB" dirty="0" smtClean="0"/>
              <a:t>Hanoi</a:t>
            </a:r>
            <a:r>
              <a:rPr lang="en-GB" dirty="0"/>
              <a:t/>
            </a:r>
            <a:br>
              <a:rPr lang="en-GB" dirty="0"/>
            </a:br>
            <a:r>
              <a:rPr lang="en-GB" dirty="0" smtClean="0"/>
              <a:t>Phone: +</a:t>
            </a:r>
            <a:r>
              <a:rPr lang="en-GB" dirty="0"/>
              <a:t>84 (04) 3715 3443 </a:t>
            </a:r>
          </a:p>
        </p:txBody>
      </p:sp>
      <p:sp>
        <p:nvSpPr>
          <p:cNvPr id="5" name="Rectangle 4"/>
          <p:cNvSpPr/>
          <p:nvPr/>
        </p:nvSpPr>
        <p:spPr>
          <a:xfrm>
            <a:off x="323528" y="1114554"/>
            <a:ext cx="4140460" cy="2031325"/>
          </a:xfrm>
          <a:prstGeom prst="rect">
            <a:avLst/>
          </a:prstGeom>
        </p:spPr>
        <p:txBody>
          <a:bodyPr wrap="square">
            <a:spAutoFit/>
          </a:bodyPr>
          <a:lstStyle/>
          <a:p>
            <a:r>
              <a:rPr lang="en-AU" b="1" dirty="0">
                <a:solidFill>
                  <a:srgbClr val="00B0F0"/>
                </a:solidFill>
              </a:rPr>
              <a:t>Transparency International PNG  </a:t>
            </a:r>
          </a:p>
          <a:p>
            <a:endParaRPr lang="en-AU" b="1" dirty="0" smtClean="0"/>
          </a:p>
          <a:p>
            <a:r>
              <a:rPr lang="en-AU" dirty="0" smtClean="0"/>
              <a:t>Jerry </a:t>
            </a:r>
            <a:r>
              <a:rPr lang="en-AU" dirty="0" err="1" smtClean="0"/>
              <a:t>Bagita</a:t>
            </a:r>
            <a:r>
              <a:rPr lang="en-AU" dirty="0"/>
              <a:t>:</a:t>
            </a:r>
            <a:r>
              <a:rPr lang="en-AU" b="1" dirty="0"/>
              <a:t> </a:t>
            </a:r>
            <a:r>
              <a:rPr lang="en-AU" dirty="0" smtClean="0">
                <a:hlinkClick r:id="rId5"/>
              </a:rPr>
              <a:t>opmtipng@gmail.com</a:t>
            </a:r>
            <a:endParaRPr lang="en-AU" dirty="0" smtClean="0"/>
          </a:p>
          <a:p>
            <a:r>
              <a:rPr lang="en-AU" dirty="0" smtClean="0"/>
              <a:t>Programme Manager</a:t>
            </a:r>
          </a:p>
          <a:p>
            <a:r>
              <a:rPr lang="en-AU" dirty="0" smtClean="0"/>
              <a:t>Address: 2nd </a:t>
            </a:r>
            <a:r>
              <a:rPr lang="en-AU" dirty="0"/>
              <a:t>Floor|IPA </a:t>
            </a:r>
            <a:r>
              <a:rPr lang="en-AU" dirty="0" smtClean="0"/>
              <a:t>Haus|Konedobu, </a:t>
            </a:r>
          </a:p>
          <a:p>
            <a:r>
              <a:rPr lang="en-AU" dirty="0" err="1" smtClean="0"/>
              <a:t>P.O</a:t>
            </a:r>
            <a:r>
              <a:rPr lang="en-AU" dirty="0" smtClean="0"/>
              <a:t> </a:t>
            </a:r>
            <a:r>
              <a:rPr lang="en-AU" dirty="0"/>
              <a:t>Box 591|Port Moresby|NCD</a:t>
            </a:r>
            <a:endParaRPr lang="en-GB" dirty="0"/>
          </a:p>
          <a:p>
            <a:r>
              <a:rPr lang="en-AU" dirty="0" smtClean="0"/>
              <a:t>Website: </a:t>
            </a:r>
            <a:r>
              <a:rPr lang="en-AU" u="sng" dirty="0">
                <a:hlinkClick r:id="rId6"/>
              </a:rPr>
              <a:t>www.transparencypng.org</a:t>
            </a:r>
            <a:endParaRPr lang="en-GB" dirty="0"/>
          </a:p>
        </p:txBody>
      </p:sp>
      <p:sp>
        <p:nvSpPr>
          <p:cNvPr id="6" name="Rectangle 5"/>
          <p:cNvSpPr/>
          <p:nvPr/>
        </p:nvSpPr>
        <p:spPr>
          <a:xfrm>
            <a:off x="4335958" y="1126014"/>
            <a:ext cx="4808042" cy="2862322"/>
          </a:xfrm>
          <a:prstGeom prst="rect">
            <a:avLst/>
          </a:prstGeom>
        </p:spPr>
        <p:txBody>
          <a:bodyPr wrap="square">
            <a:spAutoFit/>
          </a:bodyPr>
          <a:lstStyle/>
          <a:p>
            <a:r>
              <a:rPr lang="en-GB" b="1" dirty="0">
                <a:solidFill>
                  <a:srgbClr val="00B0F0"/>
                </a:solidFill>
              </a:rPr>
              <a:t>Transparency International Indonesia </a:t>
            </a:r>
            <a:endParaRPr lang="en-GB" b="1" dirty="0" smtClean="0">
              <a:solidFill>
                <a:srgbClr val="00B0F0"/>
              </a:solidFill>
            </a:endParaRPr>
          </a:p>
          <a:p>
            <a:endParaRPr lang="en-GB" dirty="0"/>
          </a:p>
          <a:p>
            <a:r>
              <a:rPr lang="en-GB" dirty="0" err="1" smtClean="0"/>
              <a:t>Rivan</a:t>
            </a:r>
            <a:r>
              <a:rPr lang="en-GB" dirty="0" smtClean="0"/>
              <a:t> </a:t>
            </a:r>
            <a:r>
              <a:rPr lang="en-GB" dirty="0" err="1" smtClean="0"/>
              <a:t>Prahasya</a:t>
            </a:r>
            <a:r>
              <a:rPr lang="en-GB" dirty="0"/>
              <a:t>: </a:t>
            </a:r>
            <a:r>
              <a:rPr lang="en-GB" dirty="0" smtClean="0">
                <a:hlinkClick r:id="rId7"/>
              </a:rPr>
              <a:t>rprahasya@ti.or.id</a:t>
            </a:r>
            <a:endParaRPr lang="en-GB" dirty="0" smtClean="0"/>
          </a:p>
          <a:p>
            <a:r>
              <a:rPr lang="en-GB" dirty="0" smtClean="0"/>
              <a:t>Program </a:t>
            </a:r>
            <a:r>
              <a:rPr lang="en-GB" dirty="0"/>
              <a:t>Coordinator - Forestry </a:t>
            </a:r>
            <a:r>
              <a:rPr lang="en-GB" dirty="0" smtClean="0"/>
              <a:t>Governance</a:t>
            </a:r>
          </a:p>
          <a:p>
            <a:r>
              <a:rPr lang="en-US" dirty="0" smtClean="0"/>
              <a:t>Address: </a:t>
            </a:r>
            <a:r>
              <a:rPr lang="en-GB" dirty="0"/>
              <a:t>Jl. </a:t>
            </a:r>
            <a:r>
              <a:rPr lang="en-GB" dirty="0" err="1"/>
              <a:t>Senayan</a:t>
            </a:r>
            <a:r>
              <a:rPr lang="en-GB" dirty="0"/>
              <a:t> </a:t>
            </a:r>
            <a:r>
              <a:rPr lang="en-GB" dirty="0" err="1"/>
              <a:t>Bawah</a:t>
            </a:r>
            <a:r>
              <a:rPr lang="en-GB" dirty="0"/>
              <a:t> </a:t>
            </a:r>
            <a:r>
              <a:rPr lang="en-GB" dirty="0" err="1"/>
              <a:t>No.17</a:t>
            </a:r>
            <a:r>
              <a:rPr lang="en-GB" dirty="0"/>
              <a:t> Jakarta 12180 </a:t>
            </a:r>
            <a:endParaRPr lang="en-GB" dirty="0" smtClean="0"/>
          </a:p>
          <a:p>
            <a:r>
              <a:rPr lang="en-GB" dirty="0" smtClean="0"/>
              <a:t>Phone </a:t>
            </a:r>
            <a:r>
              <a:rPr lang="en-GB" dirty="0"/>
              <a:t>: (62-21) 720-8515 Fax</a:t>
            </a:r>
            <a:endParaRPr lang="en-GB" dirty="0" smtClean="0"/>
          </a:p>
          <a:p>
            <a:r>
              <a:rPr lang="en-US" dirty="0"/>
              <a:t>Website: </a:t>
            </a:r>
            <a:r>
              <a:rPr lang="en-US" dirty="0">
                <a:hlinkClick r:id="rId8"/>
              </a:rPr>
              <a:t>http://www.ti.or.id/en</a:t>
            </a:r>
            <a:r>
              <a:rPr lang="en-US" dirty="0" smtClean="0">
                <a:hlinkClick r:id="rId8"/>
              </a:rPr>
              <a:t>/</a:t>
            </a:r>
            <a:endParaRPr lang="en-US" dirty="0" smtClean="0"/>
          </a:p>
          <a:p>
            <a:endParaRPr lang="en-GB" dirty="0"/>
          </a:p>
          <a:p>
            <a:r>
              <a:rPr lang="en-GB" dirty="0"/>
              <a:t> </a:t>
            </a:r>
          </a:p>
          <a:p>
            <a:endParaRPr lang="en-GB" dirty="0"/>
          </a:p>
        </p:txBody>
      </p:sp>
    </p:spTree>
    <p:extLst>
      <p:ext uri="{BB962C8B-B14F-4D97-AF65-F5344CB8AC3E}">
        <p14:creationId xmlns:p14="http://schemas.microsoft.com/office/powerpoint/2010/main" val="1528666721"/>
      </p:ext>
    </p:extLst>
  </p:cSld>
  <p:clrMapOvr>
    <a:masterClrMapping/>
  </p:clrMapOvr>
  <mc:AlternateContent xmlns:mc="http://schemas.openxmlformats.org/markup-compatibility/2006" xmlns:p14="http://schemas.microsoft.com/office/powerpoint/2010/main">
    <mc:Choice Requires="p14">
      <p:transition spd="slow" p14:dur="2000" advTm="5277"/>
    </mc:Choice>
    <mc:Fallback xmlns="">
      <p:transition spd="slow" advTm="527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80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752667"/>
            <a:ext cx="2877890" cy="30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38" y="4994902"/>
            <a:ext cx="3311219" cy="34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5246356"/>
            <a:ext cx="1512168" cy="28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5670514"/>
            <a:ext cx="1708549" cy="49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403" y="5529128"/>
            <a:ext cx="3680597" cy="28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3675" y="260648"/>
            <a:ext cx="4304301" cy="420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556752"/>
      </p:ext>
    </p:extLst>
  </p:cSld>
  <p:clrMapOvr>
    <a:masterClrMapping/>
  </p:clrMapOvr>
  <mc:AlternateContent xmlns:mc="http://schemas.openxmlformats.org/markup-compatibility/2006" xmlns:p14="http://schemas.microsoft.com/office/powerpoint/2010/main">
    <mc:Choice Requires="p14">
      <p:transition spd="slow" p14:dur="2000" advTm="22424"/>
    </mc:Choice>
    <mc:Fallback xmlns="">
      <p:transition spd="slow" advTm="2242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7416"/>
            <a:ext cx="4608512"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2136818"/>
            <a:ext cx="3024336" cy="1815882"/>
          </a:xfrm>
          <a:prstGeom prst="rect">
            <a:avLst/>
          </a:prstGeom>
          <a:noFill/>
        </p:spPr>
        <p:txBody>
          <a:bodyPr wrap="square" rtlCol="0">
            <a:spAutoFit/>
          </a:bodyPr>
          <a:lstStyle/>
          <a:p>
            <a:r>
              <a:rPr lang="en-US" sz="2800" dirty="0" smtClean="0">
                <a:solidFill>
                  <a:srgbClr val="00B0F0"/>
                </a:solidFill>
              </a:rPr>
              <a:t>The Corruption risk assessment process involving multi-stakeholders</a:t>
            </a:r>
            <a:endParaRPr lang="en-GB" sz="2800" dirty="0">
              <a:solidFill>
                <a:srgbClr val="00B0F0"/>
              </a:solidFill>
            </a:endParaRPr>
          </a:p>
        </p:txBody>
      </p:sp>
    </p:spTree>
    <p:extLst>
      <p:ext uri="{BB962C8B-B14F-4D97-AF65-F5344CB8AC3E}">
        <p14:creationId xmlns:p14="http://schemas.microsoft.com/office/powerpoint/2010/main" val="756945147"/>
      </p:ext>
    </p:extLst>
  </p:cSld>
  <p:clrMapOvr>
    <a:masterClrMapping/>
  </p:clrMapOvr>
  <mc:AlternateContent xmlns:mc="http://schemas.openxmlformats.org/markup-compatibility/2006" xmlns:p14="http://schemas.microsoft.com/office/powerpoint/2010/main">
    <mc:Choice Requires="p14">
      <p:transition spd="slow" p14:dur="2000" advTm="13825"/>
    </mc:Choice>
    <mc:Fallback xmlns="">
      <p:transition spd="slow" advTm="1382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 y="260648"/>
            <a:ext cx="9149705"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987796"/>
      </p:ext>
    </p:extLst>
  </p:cSld>
  <p:clrMapOvr>
    <a:masterClrMapping/>
  </p:clrMapOvr>
  <mc:AlternateContent xmlns:mc="http://schemas.openxmlformats.org/markup-compatibility/2006" xmlns:p14="http://schemas.microsoft.com/office/powerpoint/2010/main">
    <mc:Choice Requires="p14">
      <p:transition spd="slow" p14:dur="2000" advTm="27332"/>
    </mc:Choice>
    <mc:Fallback xmlns="">
      <p:transition spd="slow" advTm="2733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1306"/>
            <a:ext cx="9231718"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100977"/>
            <a:ext cx="8784976" cy="1200329"/>
          </a:xfrm>
          <a:prstGeom prst="rect">
            <a:avLst/>
          </a:prstGeom>
          <a:noFill/>
        </p:spPr>
        <p:txBody>
          <a:bodyPr wrap="square" rtlCol="0">
            <a:spAutoFit/>
          </a:bodyPr>
          <a:lstStyle/>
          <a:p>
            <a:r>
              <a:rPr lang="en-US" b="1" dirty="0" smtClean="0"/>
              <a:t>Often numerous risks for corruption and fraud may be perceived. </a:t>
            </a:r>
          </a:p>
          <a:p>
            <a:r>
              <a:rPr lang="en-US" b="1" dirty="0" smtClean="0"/>
              <a:t>To prioritise the most serious threats, the following chart demonstrates how stakeholders take into consideration both likelihood and impacts  in order to pinpoint risks which require attention immediately.</a:t>
            </a:r>
            <a:endParaRPr lang="en-GB" b="1" dirty="0"/>
          </a:p>
        </p:txBody>
      </p:sp>
    </p:spTree>
    <p:extLst>
      <p:ext uri="{BB962C8B-B14F-4D97-AF65-F5344CB8AC3E}">
        <p14:creationId xmlns:p14="http://schemas.microsoft.com/office/powerpoint/2010/main" val="102469811"/>
      </p:ext>
    </p:extLst>
  </p:cSld>
  <p:clrMapOvr>
    <a:masterClrMapping/>
  </p:clrMapOvr>
  <mc:AlternateContent xmlns:mc="http://schemas.openxmlformats.org/markup-compatibility/2006" xmlns:p14="http://schemas.microsoft.com/office/powerpoint/2010/main">
    <mc:Choice Requires="p14">
      <p:transition spd="slow" p14:dur="2000" advTm="17689"/>
    </mc:Choice>
    <mc:Fallback xmlns="">
      <p:transition spd="slow" advTm="1768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67544" y="2835027"/>
            <a:ext cx="8230266" cy="461665"/>
          </a:xfrm>
          <a:prstGeom prst="rect">
            <a:avLst/>
          </a:prstGeom>
          <a:noFill/>
        </p:spPr>
        <p:txBody>
          <a:bodyPr wrap="none" rtlCol="0">
            <a:spAutoFit/>
          </a:bodyPr>
          <a:lstStyle/>
          <a:p>
            <a:r>
              <a:rPr lang="en-US" sz="2400" b="1" dirty="0" smtClean="0"/>
              <a:t>Where are some of the most important corruption challenges?</a:t>
            </a:r>
            <a:r>
              <a:rPr lang="en-US" sz="2400" dirty="0" smtClean="0"/>
              <a:t> </a:t>
            </a:r>
            <a:endParaRPr lang="en-GB" sz="2400" dirty="0"/>
          </a:p>
        </p:txBody>
      </p:sp>
    </p:spTree>
    <p:extLst>
      <p:ext uri="{BB962C8B-B14F-4D97-AF65-F5344CB8AC3E}">
        <p14:creationId xmlns:p14="http://schemas.microsoft.com/office/powerpoint/2010/main" val="2462339108"/>
      </p:ext>
    </p:extLst>
  </p:cSld>
  <p:clrMapOvr>
    <a:masterClrMapping/>
  </p:clrMapOvr>
  <mc:AlternateContent xmlns:mc="http://schemas.openxmlformats.org/markup-compatibility/2006" xmlns:p14="http://schemas.microsoft.com/office/powerpoint/2010/main">
    <mc:Choice Requires="p14">
      <p:transition spd="slow" p14:dur="2000" advTm="2450"/>
    </mc:Choice>
    <mc:Fallback xmlns="">
      <p:transition spd="slow" advTm="245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6525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810710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1543038"/>
      </p:ext>
    </p:extLst>
  </p:cSld>
  <p:clrMapOvr>
    <a:masterClrMapping/>
  </p:clrMapOvr>
  <mc:AlternateContent xmlns:mc="http://schemas.openxmlformats.org/markup-compatibility/2006" xmlns:p14="http://schemas.microsoft.com/office/powerpoint/2010/main">
    <mc:Choice Requires="p14">
      <p:transition spd="slow" p14:dur="2000" advTm="19822"/>
    </mc:Choice>
    <mc:Fallback xmlns="">
      <p:transition spd="slow" advTm="19822"/>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2.1|1.9|2.4"/>
</p:tagLst>
</file>

<file path=ppt/tags/tag2.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0.9|3.3|3|4.6|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399</Words>
  <Application>Microsoft Office PowerPoint</Application>
  <PresentationFormat>On-screen Show (4:3)</PresentationFormat>
  <Paragraphs>65</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Harrison</dc:creator>
  <cp:lastModifiedBy>Andersen, Terje Fjeldsgård</cp:lastModifiedBy>
  <cp:revision>83</cp:revision>
  <dcterms:created xsi:type="dcterms:W3CDTF">2013-06-18T13:10:45Z</dcterms:created>
  <dcterms:modified xsi:type="dcterms:W3CDTF">2013-11-05T13:17:30Z</dcterms:modified>
</cp:coreProperties>
</file>