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75" r:id="rId3"/>
    <p:sldId id="257" r:id="rId4"/>
    <p:sldId id="270" r:id="rId5"/>
    <p:sldId id="278" r:id="rId6"/>
    <p:sldId id="272" r:id="rId7"/>
    <p:sldId id="276" r:id="rId8"/>
    <p:sldId id="258" r:id="rId9"/>
    <p:sldId id="277" r:id="rId10"/>
    <p:sldId id="264" r:id="rId11"/>
    <p:sldId id="279" r:id="rId12"/>
    <p:sldId id="267" r:id="rId13"/>
    <p:sldId id="281" r:id="rId14"/>
    <p:sldId id="280" r:id="rId15"/>
  </p:sldIdLst>
  <p:sldSz cx="9144000" cy="6858000" type="screen4x3"/>
  <p:notesSz cx="6723063" cy="9853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2A67-B5A4-4784-9BC8-C41D8A5DA9EE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EB5A-8346-4E41-B8EF-C74D6FBF5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A34B5A7-960E-4370-BB60-475A757BDF1D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3AC882D-A3D8-4A79-87CB-936FF113121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Lighting the Path towards Gender Equality? Learning from Solar Electricity Projects in Rural Afghanistan and India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819400"/>
            <a:ext cx="7938258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Karina Standal</a:t>
            </a:r>
          </a:p>
          <a:p>
            <a:pPr algn="l"/>
            <a:r>
              <a:rPr lang="en-US" sz="2400" dirty="0" smtClean="0"/>
              <a:t>PhD fellow </a:t>
            </a:r>
          </a:p>
          <a:p>
            <a:pPr algn="l"/>
            <a:r>
              <a:rPr lang="en-US" sz="2400" dirty="0" smtClean="0"/>
              <a:t>Centre for Development and the Environment</a:t>
            </a:r>
            <a:endParaRPr lang="en-US" sz="2400" dirty="0"/>
          </a:p>
        </p:txBody>
      </p:sp>
      <p:pic>
        <p:nvPicPr>
          <p:cNvPr id="4" name="Picture 9" descr="SUM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299721"/>
            <a:ext cx="2160240" cy="851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8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5716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>
                <a:ea typeface="+mj-ea"/>
              </a:rPr>
              <a:t>Findings</a:t>
            </a:r>
            <a:r>
              <a:rPr lang="nb-NO" dirty="0">
                <a:ea typeface="+mj-ea"/>
              </a:rPr>
              <a:t> </a:t>
            </a:r>
            <a:r>
              <a:rPr lang="nb-NO" dirty="0" smtClean="0">
                <a:ea typeface="+mj-ea"/>
              </a:rPr>
              <a:t>Bamiyan</a:t>
            </a:r>
            <a:r>
              <a:rPr lang="nb-NO" dirty="0">
                <a:ea typeface="+mj-ea"/>
              </a:rPr>
              <a:t/>
            </a:r>
            <a:br>
              <a:rPr lang="nb-NO" dirty="0">
                <a:ea typeface="+mj-ea"/>
              </a:rPr>
            </a:br>
            <a:endParaRPr lang="nb-NO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04048" y="1700808"/>
            <a:ext cx="3744416" cy="475252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sz="2800" dirty="0" err="1" smtClean="0"/>
              <a:t>Improved</a:t>
            </a:r>
            <a:r>
              <a:rPr lang="nb-NO" sz="2800" dirty="0" smtClean="0"/>
              <a:t> income </a:t>
            </a:r>
            <a:r>
              <a:rPr lang="nb-NO" sz="2800" dirty="0" err="1" smtClean="0"/>
              <a:t>opportunities</a:t>
            </a:r>
            <a:r>
              <a:rPr lang="nb-NO" sz="2800" dirty="0" smtClean="0"/>
              <a:t> </a:t>
            </a:r>
          </a:p>
          <a:p>
            <a:pPr eaLnBrk="1" hangingPunct="1"/>
            <a:endParaRPr lang="nb-NO" sz="2800" dirty="0"/>
          </a:p>
          <a:p>
            <a:r>
              <a:rPr lang="nb-NO" sz="2800" dirty="0"/>
              <a:t>New </a:t>
            </a:r>
            <a:r>
              <a:rPr lang="nb-NO" sz="2800" dirty="0" err="1"/>
              <a:t>mobility</a:t>
            </a:r>
            <a:r>
              <a:rPr lang="nb-NO" sz="2800" dirty="0"/>
              <a:t> </a:t>
            </a:r>
            <a:r>
              <a:rPr lang="nb-NO" sz="2800" dirty="0" smtClean="0"/>
              <a:t>for </a:t>
            </a:r>
            <a:r>
              <a:rPr lang="nb-NO" sz="2800" dirty="0" err="1" smtClean="0"/>
              <a:t>women</a:t>
            </a:r>
            <a:r>
              <a:rPr lang="nb-NO" sz="2800" dirty="0" smtClean="0"/>
              <a:t> </a:t>
            </a:r>
            <a:r>
              <a:rPr lang="nb-NO" sz="2800" dirty="0" err="1" smtClean="0"/>
              <a:t>within</a:t>
            </a:r>
            <a:r>
              <a:rPr lang="nb-NO" sz="2800" dirty="0" smtClean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village</a:t>
            </a:r>
            <a:endParaRPr lang="nb-NO" sz="2800" dirty="0"/>
          </a:p>
          <a:p>
            <a:pPr eaLnBrk="1" hangingPunct="1"/>
            <a:endParaRPr lang="nb-NO" sz="2800" dirty="0" smtClean="0"/>
          </a:p>
          <a:p>
            <a:pPr eaLnBrk="1" hangingPunct="1"/>
            <a:endParaRPr lang="nb-NO" sz="2800" dirty="0" smtClean="0"/>
          </a:p>
          <a:p>
            <a:r>
              <a:rPr lang="nb-NO" sz="2800" dirty="0" smtClean="0"/>
              <a:t>Access to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/>
              <a:t>WRGE </a:t>
            </a:r>
            <a:r>
              <a:rPr lang="nb-NO" sz="2800" dirty="0" smtClean="0"/>
              <a:t>from TV/Radio </a:t>
            </a:r>
            <a:endParaRPr lang="nb-NO" sz="2800" dirty="0"/>
          </a:p>
          <a:p>
            <a:pPr eaLnBrk="1" hangingPunct="1"/>
            <a:endParaRPr lang="nb-NO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988840"/>
            <a:ext cx="4439754" cy="33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5716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>
                <a:ea typeface="+mj-ea"/>
              </a:rPr>
              <a:t>Findings</a:t>
            </a:r>
            <a:r>
              <a:rPr lang="nb-NO" dirty="0">
                <a:ea typeface="+mj-ea"/>
              </a:rPr>
              <a:t> </a:t>
            </a:r>
            <a:r>
              <a:rPr lang="nb-NO" dirty="0" smtClean="0">
                <a:ea typeface="+mj-ea"/>
              </a:rPr>
              <a:t>Bamiyan</a:t>
            </a:r>
            <a:r>
              <a:rPr lang="nb-NO" dirty="0">
                <a:ea typeface="+mj-ea"/>
              </a:rPr>
              <a:t/>
            </a:r>
            <a:br>
              <a:rPr lang="nb-NO" dirty="0">
                <a:ea typeface="+mj-ea"/>
              </a:rPr>
            </a:br>
            <a:endParaRPr lang="nb-NO" dirty="0">
              <a:ea typeface="+mj-ea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3927980" cy="4752528"/>
          </a:xfrm>
        </p:spPr>
        <p:txBody>
          <a:bodyPr>
            <a:normAutofit/>
          </a:bodyPr>
          <a:lstStyle/>
          <a:p>
            <a:r>
              <a:rPr lang="nb-NO" sz="2800" dirty="0"/>
              <a:t>New </a:t>
            </a:r>
            <a:r>
              <a:rPr lang="nb-NO" sz="2800" dirty="0" err="1"/>
              <a:t>perspectives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women’s</a:t>
            </a:r>
            <a:r>
              <a:rPr lang="nb-NO" sz="2800" dirty="0"/>
              <a:t> </a:t>
            </a:r>
            <a:r>
              <a:rPr lang="nb-NO" sz="2800" dirty="0" err="1"/>
              <a:t>abilities</a:t>
            </a:r>
            <a:r>
              <a:rPr lang="nb-NO" sz="2800" dirty="0"/>
              <a:t> and </a:t>
            </a:r>
            <a:r>
              <a:rPr lang="nb-NO" sz="2800" dirty="0" err="1"/>
              <a:t>knowledge</a:t>
            </a:r>
            <a:endParaRPr lang="nb-NO" sz="2800" dirty="0"/>
          </a:p>
          <a:p>
            <a:endParaRPr lang="nb-NO" sz="2800" dirty="0"/>
          </a:p>
          <a:p>
            <a:r>
              <a:rPr lang="nb-NO" sz="2800" dirty="0" err="1"/>
              <a:t>Women</a:t>
            </a:r>
            <a:r>
              <a:rPr lang="nb-NO" sz="2800" dirty="0"/>
              <a:t> </a:t>
            </a:r>
            <a:r>
              <a:rPr lang="nb-NO" sz="2800" dirty="0" err="1"/>
              <a:t>new</a:t>
            </a:r>
            <a:r>
              <a:rPr lang="nb-NO" sz="2800" dirty="0"/>
              <a:t> </a:t>
            </a:r>
            <a:r>
              <a:rPr lang="nb-NO" sz="2800" dirty="0" err="1"/>
              <a:t>space</a:t>
            </a:r>
            <a:r>
              <a:rPr lang="nb-NO" sz="2800" dirty="0"/>
              <a:t> in </a:t>
            </a:r>
            <a:r>
              <a:rPr lang="nb-NO" sz="2800" dirty="0" err="1"/>
              <a:t>political</a:t>
            </a:r>
            <a:r>
              <a:rPr lang="nb-NO" sz="2800" dirty="0"/>
              <a:t> </a:t>
            </a:r>
            <a:r>
              <a:rPr lang="nb-NO" sz="2800" dirty="0" err="1"/>
              <a:t>participation</a:t>
            </a:r>
            <a:endParaRPr lang="nb-NO" sz="2800" dirty="0"/>
          </a:p>
          <a:p>
            <a:pPr eaLnBrk="1" hangingPunct="1"/>
            <a:endParaRPr lang="nb-NO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2331" r="3257" b="4347"/>
          <a:stretch/>
        </p:blipFill>
        <p:spPr>
          <a:xfrm>
            <a:off x="4355601" y="1900634"/>
            <a:ext cx="4306128" cy="33285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7325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BSEs </a:t>
            </a:r>
            <a:r>
              <a:rPr lang="nb-NO" dirty="0" err="1"/>
              <a:t>installing</a:t>
            </a:r>
            <a:r>
              <a:rPr lang="nb-NO" dirty="0"/>
              <a:t> solar in Dai Kundi (Photo: NCA)</a:t>
            </a:r>
          </a:p>
        </p:txBody>
      </p:sp>
    </p:spTree>
    <p:extLst>
      <p:ext uri="{BB962C8B-B14F-4D97-AF65-F5344CB8AC3E}">
        <p14:creationId xmlns:p14="http://schemas.microsoft.com/office/powerpoint/2010/main" val="12822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380975"/>
              </p:ext>
            </p:extLst>
          </p:nvPr>
        </p:nvGraphicFramePr>
        <p:xfrm>
          <a:off x="179512" y="30297"/>
          <a:ext cx="8784976" cy="662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616973">
                <a:tc>
                  <a:txBody>
                    <a:bodyPr/>
                    <a:lstStyle/>
                    <a:p>
                      <a:r>
                        <a:rPr lang="nb-NO" dirty="0" smtClean="0"/>
                        <a:t>Uttar Pradesh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Bamiyan</a:t>
                      </a:r>
                      <a:endParaRPr lang="nb-NO" dirty="0"/>
                    </a:p>
                  </a:txBody>
                  <a:tcPr/>
                </a:tc>
              </a:tr>
              <a:tr h="70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income </a:t>
                      </a:r>
                      <a:r>
                        <a:rPr kumimoji="0"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kumimoji="0"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income</a:t>
                      </a:r>
                      <a:endParaRPr lang="nb-NO" dirty="0"/>
                    </a:p>
                  </a:txBody>
                  <a:tcPr/>
                </a:tc>
              </a:tr>
              <a:tr h="97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Easier to undertake daily chores and childcare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Easier to undertake daily chores and childcare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women access to TV (restricted access)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to TV/Radio with WRGE information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</a:tr>
              <a:tr h="70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 mobility with street light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 mobility with portable lanterns and outdoor lighting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increase in women’s networking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women solidarity and networking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79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women role models as operators or committee members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Changed perspective of women’s abilities with women BSEs</a:t>
                      </a:r>
                      <a:endParaRPr kumimoji="0" lang="nb-N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dirty="0"/>
                    </a:p>
                  </a:txBody>
                  <a:tcPr/>
                </a:tc>
              </a:tr>
              <a:tr h="68553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Formalization of women’s political contribution through local council’s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9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NGO </a:t>
            </a:r>
            <a:r>
              <a:rPr lang="nb-NO" dirty="0" err="1" smtClean="0"/>
              <a:t>Perspectives</a:t>
            </a:r>
            <a:r>
              <a:rPr lang="nb-NO" dirty="0" smtClean="0"/>
              <a:t> UP and Bamiyan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9"/>
            <a:ext cx="4114800" cy="4471708"/>
          </a:xfrm>
        </p:spPr>
        <p:txBody>
          <a:bodyPr/>
          <a:lstStyle/>
          <a:p>
            <a:r>
              <a:rPr lang="nb-NO" sz="2400" dirty="0" err="1" smtClean="0"/>
              <a:t>Women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not </a:t>
            </a:r>
            <a:r>
              <a:rPr lang="nb-NO" sz="2400" dirty="0" err="1" smtClean="0"/>
              <a:t>interested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 err="1" smtClean="0"/>
              <a:t>Women</a:t>
            </a:r>
            <a:r>
              <a:rPr lang="nb-NO" sz="2400" dirty="0" smtClean="0"/>
              <a:t> have </a:t>
            </a:r>
            <a:r>
              <a:rPr lang="nb-NO" sz="2400" dirty="0" err="1" smtClean="0"/>
              <a:t>no</a:t>
            </a:r>
            <a:r>
              <a:rPr lang="nb-NO" sz="2400" dirty="0" smtClean="0"/>
              <a:t> </a:t>
            </a:r>
            <a:r>
              <a:rPr lang="nb-NO" sz="2400" dirty="0" err="1" smtClean="0"/>
              <a:t>experience</a:t>
            </a:r>
            <a:r>
              <a:rPr lang="nb-NO" sz="2400" dirty="0" smtClean="0"/>
              <a:t> or </a:t>
            </a:r>
            <a:r>
              <a:rPr lang="nb-NO" sz="2400" dirty="0" err="1" smtClean="0"/>
              <a:t>education</a:t>
            </a:r>
            <a:r>
              <a:rPr lang="nb-NO" sz="2400" dirty="0" smtClean="0"/>
              <a:t> </a:t>
            </a:r>
            <a:r>
              <a:rPr lang="nb-NO" sz="2400" dirty="0" err="1" smtClean="0"/>
              <a:t>suitable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i="1" dirty="0" smtClean="0"/>
              <a:t>It is a </a:t>
            </a:r>
            <a:r>
              <a:rPr lang="nb-NO" sz="2400" i="1" dirty="0" err="1" smtClean="0"/>
              <a:t>good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idea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we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are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contemplation</a:t>
            </a:r>
            <a:r>
              <a:rPr lang="nb-NO" sz="2400" i="1" dirty="0" smtClean="0"/>
              <a:t> for </a:t>
            </a:r>
            <a:r>
              <a:rPr lang="nb-NO" sz="2400" i="1" dirty="0" err="1" smtClean="0"/>
              <a:t>future</a:t>
            </a:r>
            <a:r>
              <a:rPr lang="nb-NO" sz="2400" i="1" dirty="0" smtClean="0"/>
              <a:t> </a:t>
            </a:r>
            <a:r>
              <a:rPr lang="nb-NO" sz="2400" i="1" dirty="0" err="1" smtClean="0"/>
              <a:t>projects</a:t>
            </a:r>
            <a:endParaRPr lang="nb-NO" sz="2800" i="1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4990232" y="1700808"/>
            <a:ext cx="37079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err="1" smtClean="0"/>
              <a:t>Women</a:t>
            </a:r>
            <a:r>
              <a:rPr lang="nb-NO" sz="2400" dirty="0" smtClean="0"/>
              <a:t> </a:t>
            </a:r>
            <a:r>
              <a:rPr lang="nb-NO" sz="2400" dirty="0" err="1" smtClean="0"/>
              <a:t>can</a:t>
            </a:r>
            <a:r>
              <a:rPr lang="nb-NO" sz="2400" dirty="0" smtClean="0"/>
              <a:t> more </a:t>
            </a:r>
            <a:r>
              <a:rPr lang="nb-NO" sz="2400" dirty="0" err="1" smtClean="0"/>
              <a:t>easily</a:t>
            </a:r>
            <a:r>
              <a:rPr lang="nb-NO" sz="2400" dirty="0" smtClean="0"/>
              <a:t> </a:t>
            </a:r>
            <a:r>
              <a:rPr lang="nb-NO" sz="2400" dirty="0" err="1" smtClean="0"/>
              <a:t>fix</a:t>
            </a:r>
            <a:r>
              <a:rPr lang="nb-NO" sz="2400" dirty="0" smtClean="0"/>
              <a:t> </a:t>
            </a:r>
            <a:r>
              <a:rPr lang="nb-NO" sz="2400" dirty="0" err="1" smtClean="0"/>
              <a:t>equipment</a:t>
            </a:r>
            <a:r>
              <a:rPr lang="nb-NO" sz="2400" dirty="0" smtClean="0"/>
              <a:t> in houses </a:t>
            </a:r>
            <a:r>
              <a:rPr lang="nb-NO" sz="2400" dirty="0" err="1" smtClean="0"/>
              <a:t>when</a:t>
            </a:r>
            <a:r>
              <a:rPr lang="nb-NO" sz="2400" dirty="0" smtClean="0"/>
              <a:t> men </a:t>
            </a:r>
            <a:r>
              <a:rPr lang="nb-NO" sz="2400" dirty="0" err="1" smtClean="0"/>
              <a:t>are</a:t>
            </a:r>
            <a:r>
              <a:rPr lang="nb-NO" sz="2400" dirty="0" smtClean="0"/>
              <a:t> </a:t>
            </a:r>
            <a:r>
              <a:rPr lang="nb-NO" sz="2400" dirty="0" err="1" smtClean="0"/>
              <a:t>gone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 err="1" smtClean="0"/>
              <a:t>Women</a:t>
            </a:r>
            <a:r>
              <a:rPr lang="nb-NO" sz="2400" dirty="0" smtClean="0"/>
              <a:t> </a:t>
            </a:r>
            <a:r>
              <a:rPr lang="nb-NO" sz="2400" dirty="0" err="1" smtClean="0"/>
              <a:t>are</a:t>
            </a:r>
            <a:r>
              <a:rPr lang="nb-NO" sz="2400" dirty="0" smtClean="0"/>
              <a:t> </a:t>
            </a:r>
            <a:r>
              <a:rPr lang="nb-NO" sz="2400" dirty="0" err="1" smtClean="0"/>
              <a:t>rooted</a:t>
            </a:r>
            <a:r>
              <a:rPr lang="nb-NO" sz="2400" dirty="0" smtClean="0"/>
              <a:t> in </a:t>
            </a:r>
            <a:r>
              <a:rPr lang="nb-NO" sz="2400" dirty="0" err="1" smtClean="0"/>
              <a:t>their</a:t>
            </a:r>
            <a:r>
              <a:rPr lang="nb-NO" sz="2400" dirty="0" smtClean="0"/>
              <a:t> </a:t>
            </a:r>
            <a:r>
              <a:rPr lang="nb-NO" sz="2400" dirty="0" err="1" smtClean="0"/>
              <a:t>community</a:t>
            </a:r>
            <a:r>
              <a:rPr lang="nb-NO" sz="2400" dirty="0" smtClean="0"/>
              <a:t> an </a:t>
            </a:r>
            <a:r>
              <a:rPr lang="nb-NO" sz="2400" dirty="0" err="1" smtClean="0"/>
              <a:t>keep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know</a:t>
            </a:r>
            <a:r>
              <a:rPr lang="nb-NO" sz="2400" dirty="0" smtClean="0"/>
              <a:t> </a:t>
            </a:r>
            <a:r>
              <a:rPr lang="nb-NO" sz="2400" dirty="0" err="1" smtClean="0"/>
              <a:t>how</a:t>
            </a:r>
            <a:r>
              <a:rPr lang="nb-NO" sz="2400" dirty="0" smtClean="0"/>
              <a:t> in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village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err="1" smtClean="0"/>
              <a:t>Illiteracy</a:t>
            </a:r>
            <a:r>
              <a:rPr lang="nb-NO" sz="2400" dirty="0" smtClean="0"/>
              <a:t> is </a:t>
            </a:r>
            <a:r>
              <a:rPr lang="nb-NO" sz="2400" dirty="0" err="1" smtClean="0"/>
              <a:t>no</a:t>
            </a:r>
            <a:r>
              <a:rPr lang="nb-NO" sz="2400" dirty="0" smtClean="0"/>
              <a:t> impediment </a:t>
            </a:r>
            <a:r>
              <a:rPr lang="nb-NO" sz="2400" dirty="0" err="1" smtClean="0"/>
              <a:t>the</a:t>
            </a:r>
            <a:r>
              <a:rPr lang="nb-NO" sz="2400" dirty="0" smtClean="0"/>
              <a:t> training is </a:t>
            </a:r>
            <a:r>
              <a:rPr lang="nb-NO" sz="2400" dirty="0" err="1" smtClean="0"/>
              <a:t>verbally</a:t>
            </a:r>
            <a:endParaRPr lang="nb-NO" sz="24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8661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5085184"/>
            <a:ext cx="8229600" cy="1591389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!</a:t>
            </a:r>
          </a:p>
          <a:p>
            <a:pPr marL="0" indent="0" algn="ctr">
              <a:buNone/>
            </a:pPr>
            <a:r>
              <a:rPr lang="nb-NO" dirty="0" smtClean="0"/>
              <a:t>Karina.standal@sum.uio.no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4968552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6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89650"/>
            <a:ext cx="8579296" cy="7683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b-NO" sz="2700" dirty="0" smtClean="0"/>
              <a:t>House </a:t>
            </a:r>
            <a:r>
              <a:rPr lang="nb-NO" sz="2700" dirty="0" err="1" smtClean="0"/>
              <a:t>with</a:t>
            </a:r>
            <a:r>
              <a:rPr lang="nb-NO" sz="2700" dirty="0" smtClean="0"/>
              <a:t> solar micro</a:t>
            </a:r>
            <a:r>
              <a:rPr lang="nb-NO" sz="2700" dirty="0"/>
              <a:t>-</a:t>
            </a:r>
            <a:r>
              <a:rPr lang="nb-NO" sz="2700" dirty="0" smtClean="0"/>
              <a:t>grid </a:t>
            </a:r>
            <a:r>
              <a:rPr lang="nb-NO" sz="2700" dirty="0" err="1" smtClean="0"/>
              <a:t>connection</a:t>
            </a:r>
            <a:r>
              <a:rPr lang="nb-NO" sz="2700" dirty="0" smtClean="0"/>
              <a:t> in Uttar Pradesh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4888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Research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Comparison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rural solar </a:t>
            </a:r>
            <a:r>
              <a:rPr lang="nb-NO" sz="2800" dirty="0" err="1" smtClean="0"/>
              <a:t>electrification</a:t>
            </a:r>
            <a:r>
              <a:rPr lang="nb-NO" sz="2800" dirty="0" smtClean="0"/>
              <a:t> </a:t>
            </a:r>
            <a:r>
              <a:rPr lang="nb-NO" sz="2800" dirty="0" err="1" smtClean="0"/>
              <a:t>projects</a:t>
            </a:r>
            <a:r>
              <a:rPr lang="nb-NO" sz="2800" dirty="0" smtClean="0"/>
              <a:t> in India and Afghanistan in terms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/>
              <a:t>impact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gender</a:t>
            </a:r>
            <a:r>
              <a:rPr lang="nb-NO" sz="2800" dirty="0" smtClean="0"/>
              <a:t> </a:t>
            </a:r>
            <a:r>
              <a:rPr lang="nb-NO" sz="2800" dirty="0" err="1" smtClean="0"/>
              <a:t>relations</a:t>
            </a:r>
            <a:endParaRPr lang="nb-NO" sz="2800" dirty="0" smtClean="0"/>
          </a:p>
          <a:p>
            <a:endParaRPr lang="nb-NO" sz="2800" dirty="0" smtClean="0"/>
          </a:p>
          <a:p>
            <a:r>
              <a:rPr lang="nb-NO" sz="2800" dirty="0" err="1" smtClean="0"/>
              <a:t>Tease</a:t>
            </a:r>
            <a:r>
              <a:rPr lang="nb-NO" sz="2800" dirty="0" smtClean="0"/>
              <a:t> </a:t>
            </a:r>
            <a:r>
              <a:rPr lang="nb-NO" sz="2800" dirty="0" err="1" smtClean="0"/>
              <a:t>out</a:t>
            </a:r>
            <a:r>
              <a:rPr lang="nb-NO" sz="2800" dirty="0" smtClean="0"/>
              <a:t> </a:t>
            </a:r>
            <a:r>
              <a:rPr lang="nb-NO" sz="2800" i="1" dirty="0" smtClean="0"/>
              <a:t>best </a:t>
            </a:r>
            <a:r>
              <a:rPr lang="nb-NO" sz="2800" i="1" dirty="0" err="1" smtClean="0"/>
              <a:t>outcome</a:t>
            </a:r>
            <a:r>
              <a:rPr lang="nb-NO" sz="2800" i="1" dirty="0" smtClean="0"/>
              <a:t> </a:t>
            </a:r>
            <a:r>
              <a:rPr lang="nb-NO" sz="2800" dirty="0" smtClean="0"/>
              <a:t>in </a:t>
            </a:r>
            <a:r>
              <a:rPr lang="nb-NO" sz="2800" dirty="0" err="1" smtClean="0"/>
              <a:t>relation</a:t>
            </a:r>
            <a:r>
              <a:rPr lang="nb-NO" sz="2800" dirty="0" smtClean="0"/>
              <a:t> to </a:t>
            </a:r>
            <a:r>
              <a:rPr lang="nb-NO" sz="2800" dirty="0" err="1" smtClean="0"/>
              <a:t>gender</a:t>
            </a:r>
            <a:r>
              <a:rPr lang="nb-NO" sz="2800" dirty="0" smtClean="0"/>
              <a:t> </a:t>
            </a:r>
            <a:r>
              <a:rPr lang="nb-NO" sz="2800" dirty="0" err="1" smtClean="0"/>
              <a:t>equality</a:t>
            </a:r>
            <a:r>
              <a:rPr lang="nb-NO" sz="2800" dirty="0" smtClean="0"/>
              <a:t> and </a:t>
            </a:r>
            <a:r>
              <a:rPr lang="nb-NO" sz="2800" dirty="0" err="1" smtClean="0"/>
              <a:t>women’s</a:t>
            </a:r>
            <a:r>
              <a:rPr lang="nb-NO" sz="2800" dirty="0" smtClean="0"/>
              <a:t> </a:t>
            </a:r>
            <a:r>
              <a:rPr lang="nb-NO" sz="2800" dirty="0" err="1" smtClean="0"/>
              <a:t>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Uttar Pradesh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Scatec Solar project</a:t>
            </a:r>
          </a:p>
          <a:p>
            <a:endParaRPr lang="en-US" dirty="0" smtClean="0"/>
          </a:p>
          <a:p>
            <a:r>
              <a:rPr lang="en-US" dirty="0" smtClean="0"/>
              <a:t>Solar </a:t>
            </a:r>
            <a:r>
              <a:rPr lang="en-US" dirty="0"/>
              <a:t>driven micro-grids providing household lighting and sockets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Solar driven water supply systems for household taps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Uttar Pradesh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Establishment of </a:t>
            </a:r>
            <a:r>
              <a:rPr lang="en-US" dirty="0" smtClean="0"/>
              <a:t>Village Energy Committees (VEC) to </a:t>
            </a:r>
            <a:r>
              <a:rPr lang="en-US" dirty="0"/>
              <a:t>deal with future of the </a:t>
            </a:r>
            <a:r>
              <a:rPr lang="en-US" dirty="0" smtClean="0"/>
              <a:t>project</a:t>
            </a:r>
          </a:p>
          <a:p>
            <a:endParaRPr lang="en-US" dirty="0" smtClean="0"/>
          </a:p>
          <a:p>
            <a:r>
              <a:rPr lang="en-US" dirty="0" smtClean="0"/>
              <a:t>The VEC also has women members</a:t>
            </a:r>
          </a:p>
          <a:p>
            <a:endParaRPr lang="en-US" dirty="0"/>
          </a:p>
          <a:p>
            <a:r>
              <a:rPr lang="en-US" dirty="0"/>
              <a:t>Local trained operator oversees repair and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Uttar Pradesh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1"/>
            <a:ext cx="4546848" cy="4615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Has not provided </a:t>
            </a:r>
            <a:r>
              <a:rPr lang="en-US" dirty="0"/>
              <a:t>income </a:t>
            </a:r>
            <a:r>
              <a:rPr lang="en-US" dirty="0" smtClean="0"/>
              <a:t>opportunities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Women members of VEC not active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7215" y="2282669"/>
            <a:ext cx="460607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Uttar Pradesh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700808"/>
            <a:ext cx="4824536" cy="48965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Provide women opportunity to perform better in relation </a:t>
            </a:r>
            <a:r>
              <a:rPr lang="en-US" dirty="0" smtClean="0"/>
              <a:t>to their responsibilities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Provide women </a:t>
            </a:r>
            <a:r>
              <a:rPr lang="en-US" dirty="0" smtClean="0"/>
              <a:t>opportunity </a:t>
            </a:r>
            <a:r>
              <a:rPr lang="en-US" dirty="0"/>
              <a:t>to perform better </a:t>
            </a:r>
            <a:r>
              <a:rPr lang="en-US" dirty="0" smtClean="0"/>
              <a:t>in </a:t>
            </a:r>
            <a:r>
              <a:rPr lang="en-US" dirty="0"/>
              <a:t>relation to </a:t>
            </a:r>
            <a:r>
              <a:rPr lang="en-US" dirty="0" smtClean="0"/>
              <a:t>motherhood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29436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2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Bamiyan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NCA </a:t>
            </a:r>
            <a:r>
              <a:rPr lang="nb-NO" dirty="0" err="1"/>
              <a:t>project</a:t>
            </a:r>
            <a:r>
              <a:rPr lang="nb-NO" dirty="0"/>
              <a:t> for </a:t>
            </a:r>
            <a:r>
              <a:rPr lang="nb-NO" dirty="0" err="1" smtClean="0"/>
              <a:t>community</a:t>
            </a:r>
            <a:r>
              <a:rPr lang="nb-NO" dirty="0" smtClean="0"/>
              <a:t> </a:t>
            </a:r>
            <a:r>
              <a:rPr lang="nb-NO" dirty="0"/>
              <a:t>driven solar </a:t>
            </a:r>
            <a:r>
              <a:rPr lang="nb-NO" dirty="0" err="1"/>
              <a:t>energy</a:t>
            </a:r>
            <a:r>
              <a:rPr lang="nb-NO" dirty="0"/>
              <a:t> in rural </a:t>
            </a:r>
            <a:r>
              <a:rPr lang="nb-NO" dirty="0" smtClean="0"/>
              <a:t>Afghanistan</a:t>
            </a:r>
          </a:p>
          <a:p>
            <a:endParaRPr lang="nb-NO" dirty="0"/>
          </a:p>
          <a:p>
            <a:r>
              <a:rPr lang="nb-NO" dirty="0" smtClean="0"/>
              <a:t>Solar Home Systems providing household </a:t>
            </a:r>
            <a:r>
              <a:rPr lang="nb-NO" dirty="0" err="1" smtClean="0"/>
              <a:t>lighting</a:t>
            </a:r>
            <a:r>
              <a:rPr lang="nb-NO" dirty="0" smtClean="0"/>
              <a:t> and </a:t>
            </a:r>
            <a:r>
              <a:rPr lang="nb-NO" dirty="0" err="1" smtClean="0"/>
              <a:t>sockets</a:t>
            </a:r>
            <a:endParaRPr lang="nb-N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Bamiyan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Community</a:t>
            </a:r>
            <a:r>
              <a:rPr lang="nb-NO" dirty="0"/>
              <a:t> </a:t>
            </a:r>
            <a:r>
              <a:rPr lang="nb-NO" dirty="0" err="1"/>
              <a:t>members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trained</a:t>
            </a:r>
            <a:r>
              <a:rPr lang="nb-NO" dirty="0"/>
              <a:t> as </a:t>
            </a:r>
            <a:r>
              <a:rPr lang="nb-NO" dirty="0" err="1"/>
              <a:t>Barefoot</a:t>
            </a:r>
            <a:r>
              <a:rPr lang="nb-NO" dirty="0"/>
              <a:t> Solar </a:t>
            </a:r>
            <a:r>
              <a:rPr lang="nb-NO" dirty="0" err="1"/>
              <a:t>Engineers</a:t>
            </a:r>
            <a:r>
              <a:rPr lang="nb-NO" dirty="0"/>
              <a:t> (BSE)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responsibility</a:t>
            </a:r>
            <a:r>
              <a:rPr lang="nb-NO" dirty="0"/>
              <a:t> for </a:t>
            </a:r>
            <a:r>
              <a:rPr lang="nb-NO" dirty="0" err="1"/>
              <a:t>repairing</a:t>
            </a:r>
            <a:r>
              <a:rPr lang="nb-NO" dirty="0"/>
              <a:t> and </a:t>
            </a:r>
            <a:r>
              <a:rPr lang="nb-NO" dirty="0" err="1" smtClean="0"/>
              <a:t>maintanance</a:t>
            </a:r>
            <a:endParaRPr lang="nb-NO" dirty="0" smtClean="0"/>
          </a:p>
          <a:p>
            <a:endParaRPr lang="nb-NO" dirty="0"/>
          </a:p>
          <a:p>
            <a:r>
              <a:rPr lang="nb-NO" dirty="0" err="1"/>
              <a:t>Women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targeted</a:t>
            </a:r>
            <a:r>
              <a:rPr lang="nb-NO" dirty="0"/>
              <a:t> as </a:t>
            </a:r>
            <a:r>
              <a:rPr lang="nb-NO" dirty="0" err="1"/>
              <a:t>desired</a:t>
            </a:r>
            <a:r>
              <a:rPr lang="nb-NO" dirty="0"/>
              <a:t> BSEs</a:t>
            </a:r>
            <a:endParaRPr lang="nb-NO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2760</TotalTime>
  <Words>404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Lighting the Path towards Gender Equality? Learning from Solar Electricity Projects in Rural Afghanistan and India</vt:lpstr>
      <vt:lpstr>PowerPoint Presentation</vt:lpstr>
      <vt:lpstr>Main Research Objective </vt:lpstr>
      <vt:lpstr>The Uttar Pradesh Case</vt:lpstr>
      <vt:lpstr>The Uttar Pradesh Case</vt:lpstr>
      <vt:lpstr>Findings Uttar Pradesh</vt:lpstr>
      <vt:lpstr>Findings Uttar Pradesh</vt:lpstr>
      <vt:lpstr>The Bamiyan Case</vt:lpstr>
      <vt:lpstr>The Bamiyan Case</vt:lpstr>
      <vt:lpstr>Findings Bamiyan </vt:lpstr>
      <vt:lpstr>Findings Bamiyan </vt:lpstr>
      <vt:lpstr>PowerPoint Presentation</vt:lpstr>
      <vt:lpstr>NGO Perspectives UP and Bamiyan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the Path towards Gender Equality? Learning from Solar Electricity Projects in Rural Afghanistan and India</dc:title>
  <dc:creator>Karina Standal</dc:creator>
  <cp:lastModifiedBy>Hverven Marit</cp:lastModifiedBy>
  <cp:revision>75</cp:revision>
  <cp:lastPrinted>2014-01-07T14:30:10Z</cp:lastPrinted>
  <dcterms:created xsi:type="dcterms:W3CDTF">2013-12-18T09:08:04Z</dcterms:created>
  <dcterms:modified xsi:type="dcterms:W3CDTF">2014-01-10T14:07:47Z</dcterms:modified>
</cp:coreProperties>
</file>