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handoutMasterIdLst>
    <p:handoutMasterId r:id="rId32"/>
  </p:handoutMasterIdLst>
  <p:sldIdLst>
    <p:sldId id="260" r:id="rId2"/>
    <p:sldId id="259" r:id="rId3"/>
    <p:sldId id="262" r:id="rId4"/>
    <p:sldId id="323" r:id="rId5"/>
    <p:sldId id="257" r:id="rId6"/>
    <p:sldId id="276" r:id="rId7"/>
    <p:sldId id="273" r:id="rId8"/>
    <p:sldId id="275" r:id="rId9"/>
    <p:sldId id="324" r:id="rId10"/>
    <p:sldId id="264" r:id="rId11"/>
    <p:sldId id="313" r:id="rId12"/>
    <p:sldId id="299" r:id="rId13"/>
    <p:sldId id="267" r:id="rId14"/>
    <p:sldId id="301" r:id="rId15"/>
    <p:sldId id="305" r:id="rId16"/>
    <p:sldId id="314" r:id="rId17"/>
    <p:sldId id="309" r:id="rId18"/>
    <p:sldId id="270" r:id="rId19"/>
    <p:sldId id="307" r:id="rId20"/>
    <p:sldId id="285" r:id="rId21"/>
    <p:sldId id="286" r:id="rId22"/>
    <p:sldId id="287" r:id="rId23"/>
    <p:sldId id="288" r:id="rId24"/>
    <p:sldId id="290" r:id="rId25"/>
    <p:sldId id="316" r:id="rId26"/>
    <p:sldId id="319" r:id="rId27"/>
    <p:sldId id="322" r:id="rId28"/>
    <p:sldId id="325" r:id="rId29"/>
    <p:sldId id="258" r:id="rId30"/>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Kardan" initials="A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ECE"/>
    <a:srgbClr val="BFD0E3"/>
    <a:srgbClr val="99CCFF"/>
    <a:srgbClr val="00005E"/>
    <a:srgbClr val="002147"/>
    <a:srgbClr val="032147"/>
    <a:srgbClr val="031736"/>
    <a:srgbClr val="68B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5790" autoAdjust="0"/>
  </p:normalViewPr>
  <p:slideViewPr>
    <p:cSldViewPr>
      <p:cViewPr varScale="1">
        <p:scale>
          <a:sx n="63" d="100"/>
          <a:sy n="63" d="100"/>
        </p:scale>
        <p:origin x="-1596" y="-96"/>
      </p:cViewPr>
      <p:guideLst>
        <p:guide orient="horz" pos="255"/>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42" y="-12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6066F5A9-6433-4968-8925-D910933D9FFA}" type="datetimeFigureOut">
              <a:rPr lang="en-GB" smtClean="0"/>
              <a:t>24/06/2013</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C75D816-0708-4C1F-8A83-342A7BE2B9BC}" type="slidenum">
              <a:rPr lang="en-GB" smtClean="0"/>
              <a:t>‹#›</a:t>
            </a:fld>
            <a:endParaRPr lang="en-GB"/>
          </a:p>
        </p:txBody>
      </p:sp>
    </p:spTree>
    <p:extLst>
      <p:ext uri="{BB962C8B-B14F-4D97-AF65-F5344CB8AC3E}">
        <p14:creationId xmlns:p14="http://schemas.microsoft.com/office/powerpoint/2010/main" val="2440324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888A65A-6184-4F71-89DA-43EB04979159}" type="datetimeFigureOut">
              <a:rPr lang="en-GB" smtClean="0"/>
              <a:t>24/06/2013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1D66C673-CA6C-4060-9A96-4DD5EFB73744}" type="slidenum">
              <a:rPr lang="en-GB" smtClean="0"/>
              <a:t>‹#›</a:t>
            </a:fld>
            <a:endParaRPr lang="en-GB"/>
          </a:p>
        </p:txBody>
      </p:sp>
    </p:spTree>
    <p:extLst>
      <p:ext uri="{BB962C8B-B14F-4D97-AF65-F5344CB8AC3E}">
        <p14:creationId xmlns:p14="http://schemas.microsoft.com/office/powerpoint/2010/main" val="175813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Social Mapping/ wellbeing analysis</a:t>
            </a:r>
            <a:r>
              <a:rPr lang="en-GB" baseline="0" dirty="0" smtClean="0"/>
              <a:t> </a:t>
            </a:r>
            <a:r>
              <a:rPr lang="en-GB" b="1" dirty="0" smtClean="0"/>
              <a:t>:</a:t>
            </a:r>
            <a:r>
              <a:rPr lang="en-GB" dirty="0" smtClean="0"/>
              <a:t> (</a:t>
            </a:r>
            <a:r>
              <a:rPr lang="en-GB" dirty="0" err="1" smtClean="0"/>
              <a:t>i</a:t>
            </a:r>
            <a:r>
              <a:rPr lang="en-GB" dirty="0" smtClean="0"/>
              <a:t>) to map and analyse local social and physical infrastructure, including health services; (ii) to understand the characteristics of wellbeing in the community and perceptions of differences in well-being amongst the population including as it relates to access to health services; (iii) to prompt broader discussion on the community level health problems, availability &amp; characteristics of health facilities, services and other related interventions.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Intititutional</a:t>
            </a:r>
            <a:r>
              <a:rPr lang="en-GB" dirty="0" smtClean="0"/>
              <a:t> mapping: (</a:t>
            </a:r>
            <a:r>
              <a:rPr lang="en-GB" dirty="0" err="1" smtClean="0"/>
              <a:t>i</a:t>
            </a:r>
            <a:r>
              <a:rPr lang="en-GB" dirty="0" smtClean="0"/>
              <a:t>) to understand the importance and value attached to key institutions in the key community; (ii) to understand the nature and importance of social connectedness/exclusion among different groupings in relation to health; and (iii) to analyse social relations, networks/coalitions and motivations for civic engagement (or lack of civic engagement) with service providers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1D66C673-CA6C-4060-9A96-4DD5EFB73744}" type="slidenum">
              <a:rPr lang="en-GB" smtClean="0"/>
              <a:t>10</a:t>
            </a:fld>
            <a:endParaRPr lang="en-GB"/>
          </a:p>
        </p:txBody>
      </p:sp>
    </p:spTree>
    <p:extLst>
      <p:ext uri="{BB962C8B-B14F-4D97-AF65-F5344CB8AC3E}">
        <p14:creationId xmlns:p14="http://schemas.microsoft.com/office/powerpoint/2010/main" val="139100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D66C673-CA6C-4060-9A96-4DD5EFB73744}" type="slidenum">
              <a:rPr lang="en-GB" smtClean="0"/>
              <a:t>17</a:t>
            </a:fld>
            <a:endParaRPr lang="en-GB"/>
          </a:p>
        </p:txBody>
      </p:sp>
    </p:spTree>
    <p:extLst>
      <p:ext uri="{BB962C8B-B14F-4D97-AF65-F5344CB8AC3E}">
        <p14:creationId xmlns:p14="http://schemas.microsoft.com/office/powerpoint/2010/main" val="41830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They grumble in their informal social networks about the treatment they received at the health centre that day; it is only when they perceive serious mistreatment that they lodge a formal complaint through the government’s accountability structures — mainly the Health Centre Advisory  Committee—or through a traditional leader. Moreover they may on rare occasions complain directly at the health facility. </a:t>
            </a:r>
          </a:p>
          <a:p>
            <a:r>
              <a:rPr lang="en-GB" dirty="0" smtClean="0"/>
              <a:t>Monitoring of health sector activities is also both formal and informal.  When community members see government drugs, mosquito nets or nutritional supplements for undernourished children for sale at a shop, they spread the word through informal social networks.  The formal monitoring activities are limited to monitoring drugs at the health clinic and distribution by HSAs. A selected community member of HCAC is meant to co-sign the delivery of drugs to the health facility and other community members (sometimes a member of VHC) monitor drug distribution by the HSAs at the village under-five clinics - when the drugs are provided through NGOs programmes. </a:t>
            </a:r>
          </a:p>
          <a:p>
            <a:endParaRPr lang="en-GB" dirty="0"/>
          </a:p>
        </p:txBody>
      </p:sp>
      <p:sp>
        <p:nvSpPr>
          <p:cNvPr id="4" name="Slide Number Placeholder 3"/>
          <p:cNvSpPr>
            <a:spLocks noGrp="1"/>
          </p:cNvSpPr>
          <p:nvPr>
            <p:ph type="sldNum" sz="quarter" idx="10"/>
          </p:nvPr>
        </p:nvSpPr>
        <p:spPr/>
        <p:txBody>
          <a:bodyPr/>
          <a:lstStyle/>
          <a:p>
            <a:fld id="{1D66C673-CA6C-4060-9A96-4DD5EFB73744}" type="slidenum">
              <a:rPr lang="en-GB" smtClean="0"/>
              <a:t>24</a:t>
            </a:fld>
            <a:endParaRPr lang="en-GB"/>
          </a:p>
        </p:txBody>
      </p:sp>
    </p:spTree>
    <p:extLst>
      <p:ext uri="{BB962C8B-B14F-4D97-AF65-F5344CB8AC3E}">
        <p14:creationId xmlns:p14="http://schemas.microsoft.com/office/powerpoint/2010/main" val="1586836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395536" y="4149080"/>
            <a:ext cx="6400800" cy="1104528"/>
          </a:xfrm>
        </p:spPr>
        <p:txBody>
          <a:bodyPr>
            <a:normAutofit/>
          </a:bodyPr>
          <a:lstStyle>
            <a:lvl1pPr marL="0" indent="0" algn="l">
              <a:buNone/>
              <a:defRPr sz="2400" b="0" cap="none" spc="250" baseline="0">
                <a:solidFill>
                  <a:schemeClr val="bg1"/>
                </a:solidFill>
                <a:latin typeface="+mn-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8" name="Title 7"/>
          <p:cNvSpPr>
            <a:spLocks noGrp="1"/>
          </p:cNvSpPr>
          <p:nvPr>
            <p:ph type="ctrTitle"/>
          </p:nvPr>
        </p:nvSpPr>
        <p:spPr>
          <a:xfrm>
            <a:off x="395536" y="1988840"/>
            <a:ext cx="7772400" cy="1800200"/>
          </a:xfrm>
        </p:spPr>
        <p:txBody>
          <a:bodyPr anchor="b">
            <a:noAutofit/>
          </a:bodyPr>
          <a:lstStyle>
            <a:lvl1pPr algn="l">
              <a:defRPr sz="4700">
                <a:solidFill>
                  <a:schemeClr val="bg1"/>
                </a:solidFill>
                <a:latin typeface="+mn-lt"/>
              </a:defRPr>
            </a:lvl1pPr>
          </a:lstStyle>
          <a:p>
            <a:r>
              <a:rPr kumimoji="0" lang="en-US" smtClean="0"/>
              <a:t>Click to edit Master title style</a:t>
            </a:r>
            <a:endParaRPr kumimoji="0" lang="en-US" dirty="0"/>
          </a:p>
        </p:txBody>
      </p:sp>
      <p:pic>
        <p:nvPicPr>
          <p:cNvPr id="23" name="Picture 11" descr="OPM master logo 23.11.1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2793" y="229831"/>
            <a:ext cx="2466999" cy="10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p:cNvSpPr>
            <a:spLocks noGrp="1"/>
          </p:cNvSpPr>
          <p:nvPr>
            <p:ph type="body" sz="quarter" idx="10" hasCustomPrompt="1"/>
          </p:nvPr>
        </p:nvSpPr>
        <p:spPr>
          <a:xfrm>
            <a:off x="395536" y="5837202"/>
            <a:ext cx="1904880" cy="400110"/>
          </a:xfrm>
        </p:spPr>
        <p:txBody>
          <a:bodyPr wrap="none">
            <a:spAutoFit/>
          </a:bodyPr>
          <a:lstStyle>
            <a:lvl1pPr marL="0" indent="0">
              <a:buNone/>
              <a:defRPr sz="1800">
                <a:solidFill>
                  <a:srgbClr val="91AECE"/>
                </a:solidFill>
                <a:latin typeface="+mn-lt"/>
              </a:defRPr>
            </a:lvl1pPr>
          </a:lstStyle>
          <a:p>
            <a:pPr lvl="0"/>
            <a:r>
              <a:rPr lang="en-US" sz="2000" dirty="0" smtClean="0">
                <a:solidFill>
                  <a:srgbClr val="91AECE"/>
                </a:solidFill>
              </a:rPr>
              <a:t>D Month YYYY</a:t>
            </a:r>
            <a:endParaRPr lang="en-GB"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 and Picture/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404813"/>
            <a:ext cx="8640960" cy="758952"/>
          </a:xfrm>
        </p:spPr>
        <p:txBody>
          <a:bodyPr>
            <a:normAutofit/>
          </a:bodyPr>
          <a:lstStyle>
            <a:lvl1pPr>
              <a:defRPr sz="2400">
                <a:solidFill>
                  <a:srgbClr val="00005E"/>
                </a:solidFill>
              </a:defRPr>
            </a:lvl1pPr>
          </a:lstStyle>
          <a:p>
            <a:r>
              <a:rPr lang="en-US" smtClean="0"/>
              <a:t>Click to edit Master title style</a:t>
            </a:r>
            <a:endParaRPr lang="en-GB" dirty="0"/>
          </a:p>
        </p:txBody>
      </p:sp>
      <p:sp>
        <p:nvSpPr>
          <p:cNvPr id="6" name="Text Placeholder 4"/>
          <p:cNvSpPr>
            <a:spLocks noGrp="1"/>
          </p:cNvSpPr>
          <p:nvPr>
            <p:ph type="body" sz="quarter" idx="12"/>
          </p:nvPr>
        </p:nvSpPr>
        <p:spPr>
          <a:xfrm>
            <a:off x="320511" y="1628800"/>
            <a:ext cx="4103811" cy="4608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ontent Placeholder 11"/>
          <p:cNvSpPr>
            <a:spLocks noGrp="1"/>
          </p:cNvSpPr>
          <p:nvPr>
            <p:ph sz="half" idx="2"/>
          </p:nvPr>
        </p:nvSpPr>
        <p:spPr>
          <a:xfrm>
            <a:off x="4594092" y="1628800"/>
            <a:ext cx="4104000" cy="4608512"/>
          </a:xfrm>
        </p:spPr>
        <p:txBody>
          <a:bodyPr>
            <a:normAutofit/>
          </a:bodyPr>
          <a:lstStyle>
            <a:lvl1pPr>
              <a:buClr>
                <a:schemeClr val="bg1"/>
              </a:buClr>
              <a:defRPr sz="1800">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eaLnBrk="1" latinLnBrk="0" hangingPunct="1"/>
            <a:r>
              <a:rPr kumimoji="0" lang="en-US" smtClean="0"/>
              <a:t>Click to edit Master text styles</a:t>
            </a:r>
          </a:p>
        </p:txBody>
      </p:sp>
      <p:sp>
        <p:nvSpPr>
          <p:cNvPr id="7" name="Line 6"/>
          <p:cNvSpPr>
            <a:spLocks noChangeShapeType="1"/>
          </p:cNvSpPr>
          <p:nvPr userDrawn="1"/>
        </p:nvSpPr>
        <p:spPr bwMode="auto">
          <a:xfrm>
            <a:off x="323851" y="6309320"/>
            <a:ext cx="8496622" cy="0"/>
          </a:xfrm>
          <a:prstGeom prst="line">
            <a:avLst/>
          </a:prstGeom>
          <a:noFill/>
          <a:ln w="1270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GB"/>
          </a:p>
        </p:txBody>
      </p:sp>
      <p:sp>
        <p:nvSpPr>
          <p:cNvPr id="9" name="Date Placeholder 3"/>
          <p:cNvSpPr>
            <a:spLocks noGrp="1"/>
          </p:cNvSpPr>
          <p:nvPr>
            <p:ph type="dt" sz="half" idx="13"/>
          </p:nvPr>
        </p:nvSpPr>
        <p:spPr>
          <a:xfrm>
            <a:off x="457200" y="6356351"/>
            <a:ext cx="2133600" cy="241002"/>
          </a:xfrm>
          <a:prstGeom prst="rect">
            <a:avLst/>
          </a:prstGeom>
        </p:spPr>
        <p:txBody>
          <a:bodyPr/>
          <a:lstStyle>
            <a:lvl1pPr>
              <a:defRPr sz="1000">
                <a:solidFill>
                  <a:schemeClr val="bg1"/>
                </a:solidFill>
                <a:latin typeface="Arial" pitchFamily="34" charset="0"/>
                <a:cs typeface="Arial" pitchFamily="34" charset="0"/>
              </a:defRPr>
            </a:lvl1pPr>
          </a:lstStyle>
          <a:p>
            <a:r>
              <a:rPr lang="en-US" smtClean="0"/>
              <a:t>04 June 2013</a:t>
            </a:r>
            <a:endParaRPr lang="en-GB" dirty="0"/>
          </a:p>
        </p:txBody>
      </p:sp>
      <p:sp>
        <p:nvSpPr>
          <p:cNvPr id="10" name="Footer Placeholder 4"/>
          <p:cNvSpPr>
            <a:spLocks noGrp="1"/>
          </p:cNvSpPr>
          <p:nvPr>
            <p:ph type="ftr" sz="quarter" idx="3"/>
          </p:nvPr>
        </p:nvSpPr>
        <p:spPr>
          <a:xfrm>
            <a:off x="3124200" y="6356351"/>
            <a:ext cx="2895600" cy="241002"/>
          </a:xfrm>
          <a:prstGeom prst="rect">
            <a:avLst/>
          </a:prstGeom>
        </p:spPr>
        <p:txBody>
          <a:bodyPr/>
          <a:lstStyle>
            <a:lvl1pPr algn="l">
              <a:defRPr sz="1000">
                <a:solidFill>
                  <a:schemeClr val="bg1"/>
                </a:solidFill>
                <a:latin typeface="Arial" pitchFamily="34" charset="0"/>
                <a:cs typeface="Arial" pitchFamily="34" charset="0"/>
              </a:defRPr>
            </a:lvl1pPr>
          </a:lstStyle>
          <a:p>
            <a:pPr algn="ctr"/>
            <a:r>
              <a:rPr lang="en-GB" dirty="0"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11" name="Slide Number Placeholder 5"/>
          <p:cNvSpPr>
            <a:spLocks noGrp="1"/>
          </p:cNvSpPr>
          <p:nvPr>
            <p:ph type="sldNum" sz="quarter" idx="4"/>
          </p:nvPr>
        </p:nvSpPr>
        <p:spPr>
          <a:xfrm>
            <a:off x="6553200" y="6356351"/>
            <a:ext cx="2133600" cy="241002"/>
          </a:xfrm>
          <a:prstGeom prst="rect">
            <a:avLst/>
          </a:prstGeom>
        </p:spPr>
        <p:txBody>
          <a:bodyPr/>
          <a:lstStyle>
            <a:lvl1pPr algn="r">
              <a:defRPr sz="1000">
                <a:solidFill>
                  <a:schemeClr val="bg1"/>
                </a:solidFill>
                <a:latin typeface="Arial" pitchFamily="34" charset="0"/>
                <a:cs typeface="Arial" pitchFamily="34" charset="0"/>
              </a:defRPr>
            </a:lvl1pPr>
          </a:lstStyle>
          <a:p>
            <a:fld id="{C7D21672-89B5-484A-831D-06775DE06882}" type="slidenum">
              <a:rPr lang="en-GB" smtClean="0"/>
              <a:pPr/>
              <a:t>‹#›</a:t>
            </a:fld>
            <a:endParaRPr lang="en-GB" dirty="0"/>
          </a:p>
        </p:txBody>
      </p:sp>
    </p:spTree>
    <p:extLst>
      <p:ext uri="{BB962C8B-B14F-4D97-AF65-F5344CB8AC3E}">
        <p14:creationId xmlns:p14="http://schemas.microsoft.com/office/powerpoint/2010/main" val="10054110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8" name="Rectangle 2"/>
          <p:cNvSpPr>
            <a:spLocks/>
          </p:cNvSpPr>
          <p:nvPr userDrawn="1"/>
        </p:nvSpPr>
        <p:spPr bwMode="auto">
          <a:xfrm>
            <a:off x="323528" y="2636912"/>
            <a:ext cx="780643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GB" sz="4700" dirty="0" smtClean="0">
                <a:solidFill>
                  <a:schemeClr val="bg1"/>
                </a:solidFill>
                <a:latin typeface="Georgia" charset="0"/>
                <a:sym typeface="Georgia" charset="0"/>
              </a:rPr>
              <a:t>Thank you</a:t>
            </a:r>
            <a:endParaRPr lang="en-GB" sz="4700" dirty="0">
              <a:solidFill>
                <a:schemeClr val="bg1"/>
              </a:solidFill>
              <a:latin typeface="Georgia" charset="0"/>
              <a:sym typeface="Georgia" charset="0"/>
            </a:endParaRPr>
          </a:p>
        </p:txBody>
      </p:sp>
      <p:pic>
        <p:nvPicPr>
          <p:cNvPr id="5" name="Picture 11" descr="OPM master logo 23.11.10.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466999" cy="1038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80350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2400" y="1365987"/>
            <a:ext cx="8839200" cy="5339613"/>
          </a:xfrm>
          <a:prstGeom prst="rect">
            <a:avLst/>
          </a:prstGeom>
          <a:solidFill>
            <a:srgbClr val="0021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2" name="Title Placeholder 21"/>
          <p:cNvSpPr>
            <a:spLocks noGrp="1"/>
          </p:cNvSpPr>
          <p:nvPr>
            <p:ph type="title"/>
          </p:nvPr>
        </p:nvSpPr>
        <p:spPr>
          <a:xfrm>
            <a:off x="323850" y="404813"/>
            <a:ext cx="8534400" cy="758952"/>
          </a:xfrm>
          <a:prstGeom prst="rect">
            <a:avLst/>
          </a:prstGeom>
        </p:spPr>
        <p:txBody>
          <a:bodyPr vert="horz" anchor="ctr"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323528" y="1628800"/>
            <a:ext cx="8534400" cy="44946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9" name="Date Placeholder 3"/>
          <p:cNvSpPr>
            <a:spLocks noGrp="1"/>
          </p:cNvSpPr>
          <p:nvPr>
            <p:ph type="dt" sz="half" idx="2"/>
          </p:nvPr>
        </p:nvSpPr>
        <p:spPr>
          <a:xfrm>
            <a:off x="457200" y="6356351"/>
            <a:ext cx="2133600" cy="241002"/>
          </a:xfrm>
          <a:prstGeom prst="rect">
            <a:avLst/>
          </a:prstGeom>
        </p:spPr>
        <p:txBody>
          <a:bodyPr/>
          <a:lstStyle>
            <a:lvl1pPr>
              <a:defRPr sz="1000">
                <a:solidFill>
                  <a:schemeClr val="bg1"/>
                </a:solidFill>
                <a:latin typeface="Arial" pitchFamily="34" charset="0"/>
                <a:cs typeface="Arial" pitchFamily="34" charset="0"/>
              </a:defRPr>
            </a:lvl1pPr>
          </a:lstStyle>
          <a:p>
            <a:r>
              <a:rPr lang="en-US" smtClean="0"/>
              <a:t>04 June 2013</a:t>
            </a:r>
            <a:endParaRPr lang="en-GB" dirty="0"/>
          </a:p>
        </p:txBody>
      </p:sp>
      <p:sp>
        <p:nvSpPr>
          <p:cNvPr id="11" name="Footer Placeholder 4"/>
          <p:cNvSpPr>
            <a:spLocks noGrp="1"/>
          </p:cNvSpPr>
          <p:nvPr>
            <p:ph type="ftr" sz="quarter" idx="3"/>
          </p:nvPr>
        </p:nvSpPr>
        <p:spPr>
          <a:xfrm>
            <a:off x="3124200" y="6356351"/>
            <a:ext cx="2895600" cy="241002"/>
          </a:xfrm>
          <a:prstGeom prst="rect">
            <a:avLst/>
          </a:prstGeom>
        </p:spPr>
        <p:txBody>
          <a:bodyPr/>
          <a:lstStyle>
            <a:lvl1pPr algn="l">
              <a:defRPr sz="1000">
                <a:solidFill>
                  <a:schemeClr val="bg1"/>
                </a:solidFill>
                <a:latin typeface="Arial" pitchFamily="34" charset="0"/>
                <a:cs typeface="Arial" pitchFamily="34" charset="0"/>
              </a:defRPr>
            </a:lvl1pPr>
          </a:lstStyle>
          <a:p>
            <a:pPr algn="ctr"/>
            <a:r>
              <a:rPr lang="en-GB" dirty="0"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12" name="Slide Number Placeholder 5"/>
          <p:cNvSpPr>
            <a:spLocks noGrp="1"/>
          </p:cNvSpPr>
          <p:nvPr>
            <p:ph type="sldNum" sz="quarter" idx="4"/>
          </p:nvPr>
        </p:nvSpPr>
        <p:spPr>
          <a:xfrm>
            <a:off x="6553200" y="6356351"/>
            <a:ext cx="2133600" cy="241002"/>
          </a:xfrm>
          <a:prstGeom prst="rect">
            <a:avLst/>
          </a:prstGeom>
        </p:spPr>
        <p:txBody>
          <a:bodyPr/>
          <a:lstStyle>
            <a:lvl1pPr algn="r">
              <a:defRPr sz="1000">
                <a:solidFill>
                  <a:schemeClr val="bg1"/>
                </a:solidFill>
                <a:latin typeface="Arial" pitchFamily="34" charset="0"/>
                <a:cs typeface="Arial" pitchFamily="34" charset="0"/>
              </a:defRPr>
            </a:lvl1pPr>
          </a:lstStyle>
          <a:p>
            <a:fld id="{C7D21672-89B5-484A-831D-06775DE06882}"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8" r:id="rId2"/>
    <p:sldLayoutId id="2147483679" r:id="rId3"/>
  </p:sldLayoutIdLst>
  <p:timing>
    <p:tnLst>
      <p:par>
        <p:cTn id="1" dur="indefinite" restart="never" nodeType="tmRoot"/>
      </p:par>
    </p:tnLst>
  </p:timing>
  <p:hf hdr="0"/>
  <p:txStyles>
    <p:titleStyle>
      <a:lvl1pPr algn="l" rtl="0" eaLnBrk="1" latinLnBrk="0" hangingPunct="1">
        <a:spcBef>
          <a:spcPct val="0"/>
        </a:spcBef>
        <a:buNone/>
        <a:defRPr kumimoji="0" sz="2400" kern="1200">
          <a:solidFill>
            <a:srgbClr val="00005E"/>
          </a:solidFill>
          <a:latin typeface="Arial" pitchFamily="34" charset="0"/>
          <a:ea typeface="+mj-ea"/>
          <a:cs typeface="Arial" pitchFamily="34" charset="0"/>
        </a:defRPr>
      </a:lvl1pPr>
    </p:titleStyle>
    <p:bodyStyle>
      <a:lvl1pPr marL="273050" indent="-273050" algn="l" rtl="0" eaLnBrk="1" latinLnBrk="0" hangingPunct="1">
        <a:spcBef>
          <a:spcPct val="20000"/>
        </a:spcBef>
        <a:buClr>
          <a:schemeClr val="bg1"/>
        </a:buClr>
        <a:buSzPct val="85000"/>
        <a:buFont typeface="Wingdings 2"/>
        <a:buChar char=""/>
        <a:defRPr kumimoji="0" sz="1800" kern="1200">
          <a:solidFill>
            <a:schemeClr val="bg1"/>
          </a:solidFill>
          <a:latin typeface="Arial" pitchFamily="34" charset="0"/>
          <a:ea typeface="+mn-ea"/>
          <a:cs typeface="Arial" pitchFamily="34" charset="0"/>
        </a:defRPr>
      </a:lvl1pPr>
      <a:lvl2pPr marL="547688" indent="-273050" algn="l" rtl="0" eaLnBrk="1" latinLnBrk="0" hangingPunct="1">
        <a:spcBef>
          <a:spcPct val="20000"/>
        </a:spcBef>
        <a:buClr>
          <a:schemeClr val="bg1"/>
        </a:buClr>
        <a:buSzPct val="70000"/>
        <a:buFont typeface="Arial" pitchFamily="34" charset="0"/>
        <a:buChar char="–"/>
        <a:defRPr kumimoji="0" sz="1800" kern="1200">
          <a:solidFill>
            <a:schemeClr val="bg1"/>
          </a:solidFill>
          <a:latin typeface="Arial" pitchFamily="34" charset="0"/>
          <a:ea typeface="+mn-ea"/>
          <a:cs typeface="Arial" pitchFamily="34" charset="0"/>
        </a:defRPr>
      </a:lvl2pPr>
      <a:lvl3pPr marL="822960" indent="-228600" algn="l" rtl="0" eaLnBrk="1" latinLnBrk="0" hangingPunct="1">
        <a:spcBef>
          <a:spcPct val="20000"/>
        </a:spcBef>
        <a:buClr>
          <a:schemeClr val="bg1"/>
        </a:buClr>
        <a:buSzPct val="75000"/>
        <a:buFont typeface="Wingdings 2"/>
        <a:buChar char=""/>
        <a:defRPr kumimoji="0" sz="1800" kern="1200">
          <a:solidFill>
            <a:schemeClr val="bg1"/>
          </a:solidFill>
          <a:latin typeface="Arial" pitchFamily="34" charset="0"/>
          <a:ea typeface="+mn-ea"/>
          <a:cs typeface="Arial" pitchFamily="34" charset="0"/>
        </a:defRPr>
      </a:lvl3pPr>
      <a:lvl4pPr marL="1097280" indent="-228600" algn="l" rtl="0" eaLnBrk="1" latinLnBrk="0" hangingPunct="1">
        <a:spcBef>
          <a:spcPct val="20000"/>
        </a:spcBef>
        <a:buClr>
          <a:schemeClr val="bg1"/>
        </a:buClr>
        <a:buSzPct val="70000"/>
        <a:buFont typeface="Wingdings"/>
        <a:buChar char=""/>
        <a:defRPr kumimoji="0" sz="1800" kern="1200">
          <a:solidFill>
            <a:schemeClr val="bg1"/>
          </a:solidFill>
          <a:latin typeface="Arial" pitchFamily="34" charset="0"/>
          <a:ea typeface="+mn-ea"/>
          <a:cs typeface="Arial" pitchFamily="34" charset="0"/>
        </a:defRPr>
      </a:lvl4pPr>
      <a:lvl5pPr marL="1371600" indent="-228600" algn="l" rtl="0" eaLnBrk="1" latinLnBrk="0" hangingPunct="1">
        <a:spcBef>
          <a:spcPct val="20000"/>
        </a:spcBef>
        <a:buClr>
          <a:schemeClr val="bg1"/>
        </a:buClr>
        <a:buFontTx/>
        <a:buChar char="•"/>
        <a:defRPr kumimoji="0" sz="1800" kern="1200">
          <a:solidFill>
            <a:schemeClr val="bg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5536" y="1988840"/>
            <a:ext cx="7772400" cy="2952328"/>
          </a:xfrm>
        </p:spPr>
        <p:txBody>
          <a:bodyPr/>
          <a:lstStyle/>
          <a:p>
            <a:r>
              <a:rPr lang="en-GB" dirty="0" smtClean="0"/>
              <a:t>Analysing participation in development: framework and application to the Health Sector in Malawi</a:t>
            </a:r>
            <a:endParaRPr lang="en-GB" dirty="0"/>
          </a:p>
        </p:txBody>
      </p:sp>
      <p:sp>
        <p:nvSpPr>
          <p:cNvPr id="4" name="Text Placeholder 3"/>
          <p:cNvSpPr>
            <a:spLocks noGrp="1"/>
          </p:cNvSpPr>
          <p:nvPr>
            <p:ph type="body" sz="quarter" idx="10"/>
          </p:nvPr>
        </p:nvSpPr>
        <p:spPr>
          <a:xfrm>
            <a:off x="395536" y="5837202"/>
            <a:ext cx="1544012" cy="369332"/>
          </a:xfrm>
        </p:spPr>
        <p:txBody>
          <a:bodyPr/>
          <a:lstStyle/>
          <a:p>
            <a:r>
              <a:rPr lang="en-GB" dirty="0" smtClean="0"/>
              <a:t>25 June 2013</a:t>
            </a:r>
            <a:endParaRPr lang="en-GB" dirty="0"/>
          </a:p>
        </p:txBody>
      </p:sp>
    </p:spTree>
    <p:extLst>
      <p:ext uri="{BB962C8B-B14F-4D97-AF65-F5344CB8AC3E}">
        <p14:creationId xmlns:p14="http://schemas.microsoft.com/office/powerpoint/2010/main" val="1386600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design and data collection</a:t>
            </a:r>
            <a:endParaRPr lang="en-GB" dirty="0"/>
          </a:p>
        </p:txBody>
      </p:sp>
      <p:sp>
        <p:nvSpPr>
          <p:cNvPr id="3" name="Text Placeholder 2"/>
          <p:cNvSpPr>
            <a:spLocks noGrp="1"/>
          </p:cNvSpPr>
          <p:nvPr>
            <p:ph type="body" sz="quarter" idx="12"/>
          </p:nvPr>
        </p:nvSpPr>
        <p:spPr>
          <a:xfrm>
            <a:off x="320511" y="1628800"/>
            <a:ext cx="8427953" cy="4608512"/>
          </a:xfrm>
        </p:spPr>
        <p:txBody>
          <a:bodyPr>
            <a:normAutofit lnSpcReduction="10000"/>
          </a:bodyPr>
          <a:lstStyle/>
          <a:p>
            <a:pPr marL="0" indent="0">
              <a:buNone/>
            </a:pPr>
            <a:r>
              <a:rPr lang="en-GB" dirty="0" smtClean="0"/>
              <a:t>Study findings based on qualitative research using participatory tools in six districts and supplemented with stakeholder mapping and political economy analysis in two districts in each of three regions.</a:t>
            </a:r>
          </a:p>
          <a:p>
            <a:endParaRPr lang="en-GB" dirty="0" smtClean="0"/>
          </a:p>
          <a:p>
            <a:pPr marL="0" indent="0">
              <a:buNone/>
            </a:pPr>
            <a:r>
              <a:rPr lang="en-GB" dirty="0" smtClean="0"/>
              <a:t>Detailed questions developed from research hypotheses and incorporated into participatory tools:</a:t>
            </a:r>
          </a:p>
          <a:p>
            <a:pPr marL="0" indent="0">
              <a:buNone/>
            </a:pPr>
            <a:endParaRPr lang="en-GB" dirty="0" smtClean="0"/>
          </a:p>
          <a:p>
            <a:r>
              <a:rPr lang="en-GB" b="1" dirty="0" smtClean="0"/>
              <a:t>Social mapping</a:t>
            </a:r>
            <a:endParaRPr lang="en-GB" dirty="0"/>
          </a:p>
          <a:p>
            <a:r>
              <a:rPr lang="en-GB" b="1" dirty="0"/>
              <a:t>Community wellbeing </a:t>
            </a:r>
            <a:r>
              <a:rPr lang="en-GB" b="1" dirty="0" smtClean="0"/>
              <a:t>analysis</a:t>
            </a:r>
          </a:p>
          <a:p>
            <a:r>
              <a:rPr lang="en-GB" b="1" dirty="0"/>
              <a:t>Institutional mapping (Venn </a:t>
            </a:r>
            <a:r>
              <a:rPr lang="en-GB" b="1" dirty="0" smtClean="0"/>
              <a:t>diagram)</a:t>
            </a:r>
          </a:p>
          <a:p>
            <a:r>
              <a:rPr lang="en-GB" b="1" dirty="0" smtClean="0"/>
              <a:t>Community Score Cards</a:t>
            </a:r>
          </a:p>
          <a:p>
            <a:r>
              <a:rPr lang="en-GB" b="1" dirty="0" smtClean="0"/>
              <a:t>Most significant change stories</a:t>
            </a:r>
          </a:p>
          <a:p>
            <a:pPr marL="0" indent="0">
              <a:buNone/>
            </a:pPr>
            <a:endParaRPr lang="en-GB" dirty="0"/>
          </a:p>
          <a:p>
            <a:pPr marL="0" indent="0">
              <a:buNone/>
            </a:pPr>
            <a:r>
              <a:rPr lang="en-GB" dirty="0" smtClean="0"/>
              <a:t>Teams </a:t>
            </a:r>
            <a:r>
              <a:rPr lang="en-GB" dirty="0"/>
              <a:t>conducted Focus Group </a:t>
            </a:r>
            <a:r>
              <a:rPr lang="en-GB" dirty="0" smtClean="0"/>
              <a:t>Discussions and </a:t>
            </a:r>
            <a:r>
              <a:rPr lang="en-GB" dirty="0"/>
              <a:t>Key Informant </a:t>
            </a:r>
            <a:r>
              <a:rPr lang="en-GB" dirty="0" smtClean="0"/>
              <a:t>Interviews with communities, Health Surveillance Assistants, district officials, and members of local planning and health structures</a:t>
            </a:r>
            <a:endParaRPr lang="en-GB" dirty="0"/>
          </a:p>
          <a:p>
            <a:pPr marL="0" indent="0">
              <a:buNone/>
            </a:pPr>
            <a:endParaRPr lang="en-GB" dirty="0"/>
          </a:p>
          <a:p>
            <a:endParaRPr lang="en-GB" dirty="0" smtClean="0"/>
          </a:p>
          <a:p>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10</a:t>
            </a:fld>
            <a:endParaRPr lang="en-GB" dirty="0"/>
          </a:p>
        </p:txBody>
      </p:sp>
    </p:spTree>
    <p:extLst>
      <p:ext uri="{BB962C8B-B14F-4D97-AF65-F5344CB8AC3E}">
        <p14:creationId xmlns:p14="http://schemas.microsoft.com/office/powerpoint/2010/main" val="3856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quarter" idx="12"/>
          </p:nvPr>
        </p:nvSpPr>
        <p:spPr>
          <a:xfrm>
            <a:off x="320511" y="1628800"/>
            <a:ext cx="8211929" cy="4608512"/>
          </a:xfrm>
        </p:spPr>
        <p:txBody>
          <a:bodyPr/>
          <a:lstStyle/>
          <a:p>
            <a:endParaRPr lang="en-GB" dirty="0"/>
          </a:p>
        </p:txBody>
      </p:sp>
      <p:sp>
        <p:nvSpPr>
          <p:cNvPr id="5" name="Date Placeholder 4"/>
          <p:cNvSpPr>
            <a:spLocks noGrp="1"/>
          </p:cNvSpPr>
          <p:nvPr>
            <p:ph type="dt" sz="half" idx="13"/>
          </p:nvPr>
        </p:nvSpPr>
        <p:spPr/>
        <p:txBody>
          <a:bodyPr/>
          <a:lstStyle/>
          <a:p>
            <a:r>
              <a:rPr lang="en-US" smtClean="0"/>
              <a:t>04 June 2013</a:t>
            </a:r>
            <a:endParaRPr lang="en-GB" dirty="0"/>
          </a:p>
        </p:txBody>
      </p:sp>
      <p:sp>
        <p:nvSpPr>
          <p:cNvPr id="6" name="Footer Placeholder 5"/>
          <p:cNvSpPr>
            <a:spLocks noGrp="1"/>
          </p:cNvSpPr>
          <p:nvPr>
            <p:ph type="ftr" sz="quarter" idx="3"/>
          </p:nvPr>
        </p:nvSpPr>
        <p:spPr/>
        <p:txBody>
          <a:bodyPr/>
          <a:lstStyle/>
          <a:p>
            <a:pPr algn="ctr"/>
            <a:r>
              <a:rPr lang="en-GB"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11</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0811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INSERT PHOTOS FROM FIELD WORK ON PARTICIPATORY TOOLS</a:t>
            </a:r>
            <a:endParaRPr lang="en-GB" dirty="0"/>
          </a:p>
        </p:txBody>
      </p:sp>
      <p:sp>
        <p:nvSpPr>
          <p:cNvPr id="3" name="Text Placeholder 2"/>
          <p:cNvSpPr>
            <a:spLocks noGrp="1"/>
          </p:cNvSpPr>
          <p:nvPr>
            <p:ph type="body" sz="quarter" idx="12"/>
          </p:nvPr>
        </p:nvSpPr>
        <p:spPr>
          <a:xfrm>
            <a:off x="320511" y="1628800"/>
            <a:ext cx="8823489" cy="4608512"/>
          </a:xfrm>
        </p:spPr>
        <p:txBody>
          <a:bodyPr/>
          <a:lstStyle/>
          <a:p>
            <a:endParaRPr lang="en-GB" dirty="0"/>
          </a:p>
        </p:txBody>
      </p:sp>
      <p:sp>
        <p:nvSpPr>
          <p:cNvPr id="5" name="Date Placeholder 4"/>
          <p:cNvSpPr>
            <a:spLocks noGrp="1"/>
          </p:cNvSpPr>
          <p:nvPr>
            <p:ph type="dt" sz="half" idx="13"/>
          </p:nvPr>
        </p:nvSpPr>
        <p:spPr/>
        <p:txBody>
          <a:bodyPr/>
          <a:lstStyle/>
          <a:p>
            <a:r>
              <a:rPr lang="en-US" smtClean="0"/>
              <a:t>04 June 2013</a:t>
            </a:r>
            <a:endParaRPr lang="en-GB" dirty="0"/>
          </a:p>
        </p:txBody>
      </p:sp>
      <p:sp>
        <p:nvSpPr>
          <p:cNvPr id="6" name="Footer Placeholder 5"/>
          <p:cNvSpPr>
            <a:spLocks noGrp="1"/>
          </p:cNvSpPr>
          <p:nvPr>
            <p:ph type="ftr" sz="quarter" idx="3"/>
          </p:nvPr>
        </p:nvSpPr>
        <p:spPr/>
        <p:txBody>
          <a:bodyPr/>
          <a:lstStyle/>
          <a:p>
            <a:pPr algn="ctr"/>
            <a:r>
              <a:rPr lang="en-GB"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12</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94418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 Community </a:t>
            </a:r>
            <a:r>
              <a:rPr lang="en-GB" dirty="0"/>
              <a:t>perception of health services</a:t>
            </a:r>
          </a:p>
        </p:txBody>
      </p:sp>
      <p:sp>
        <p:nvSpPr>
          <p:cNvPr id="3" name="Text Placeholder 2"/>
          <p:cNvSpPr>
            <a:spLocks noGrp="1"/>
          </p:cNvSpPr>
          <p:nvPr>
            <p:ph type="body" sz="quarter" idx="12"/>
          </p:nvPr>
        </p:nvSpPr>
        <p:spPr>
          <a:xfrm>
            <a:off x="320511" y="1628800"/>
            <a:ext cx="8427953" cy="4608512"/>
          </a:xfrm>
        </p:spPr>
        <p:txBody>
          <a:bodyPr>
            <a:normAutofit/>
          </a:bodyPr>
          <a:lstStyle/>
          <a:p>
            <a:pPr marL="0" indent="0">
              <a:buNone/>
            </a:pPr>
            <a:r>
              <a:rPr lang="en-GB" b="1" dirty="0" smtClean="0"/>
              <a:t>Rights and information</a:t>
            </a:r>
          </a:p>
          <a:p>
            <a:pPr marL="0" indent="0">
              <a:buNone/>
            </a:pPr>
            <a:endParaRPr lang="en-GB" b="1" dirty="0"/>
          </a:p>
          <a:p>
            <a:r>
              <a:rPr lang="en-GB" dirty="0"/>
              <a:t>C</a:t>
            </a:r>
            <a:r>
              <a:rPr lang="en-GB" dirty="0" smtClean="0"/>
              <a:t>ommunity </a:t>
            </a:r>
            <a:r>
              <a:rPr lang="en-GB" dirty="0"/>
              <a:t>members in rural Malawi </a:t>
            </a:r>
            <a:r>
              <a:rPr lang="en-GB" dirty="0" smtClean="0"/>
              <a:t>had good </a:t>
            </a:r>
            <a:r>
              <a:rPr lang="en-GB" dirty="0"/>
              <a:t>understanding of </a:t>
            </a:r>
            <a:r>
              <a:rPr lang="en-GB" dirty="0" smtClean="0"/>
              <a:t>rights in relation to health care, but these rights were seldom claimed</a:t>
            </a:r>
          </a:p>
          <a:p>
            <a:endParaRPr lang="en-GB" dirty="0" smtClean="0"/>
          </a:p>
          <a:p>
            <a:r>
              <a:rPr lang="en-GB" dirty="0" smtClean="0"/>
              <a:t>Information </a:t>
            </a:r>
            <a:r>
              <a:rPr lang="en-GB" dirty="0"/>
              <a:t>about rights through the radio, whilst information provided from other channels was primarily focused on </a:t>
            </a:r>
            <a:r>
              <a:rPr lang="en-GB" dirty="0" smtClean="0"/>
              <a:t>prevention</a:t>
            </a:r>
          </a:p>
          <a:p>
            <a:endParaRPr lang="en-GB" dirty="0"/>
          </a:p>
          <a:p>
            <a:r>
              <a:rPr lang="en-GB" dirty="0" smtClean="0"/>
              <a:t>Prevention information disseminated through range of sources (media, community outreach, churches), and shared formally and informally</a:t>
            </a:r>
          </a:p>
          <a:p>
            <a:endParaRPr lang="en-GB" dirty="0"/>
          </a:p>
          <a:p>
            <a:r>
              <a:rPr lang="en-GB" dirty="0" smtClean="0"/>
              <a:t>Evidence that messages were heard and understood</a:t>
            </a:r>
          </a:p>
          <a:p>
            <a:endParaRPr lang="en-GB" dirty="0"/>
          </a:p>
          <a:p>
            <a:r>
              <a:rPr lang="en-GB" dirty="0" smtClean="0"/>
              <a:t>Women played key role in dissemination of prevention information.</a:t>
            </a:r>
            <a:endParaRPr lang="en-GB" dirty="0"/>
          </a:p>
          <a:p>
            <a:endParaRPr lang="en-GB" dirty="0" smtClean="0"/>
          </a:p>
          <a:p>
            <a:pPr marL="0" indent="0">
              <a:buNone/>
            </a:pPr>
            <a:endParaRPr lang="en-GB" dirty="0" smtClean="0"/>
          </a:p>
          <a:p>
            <a:pPr marL="274638" lvl="1" indent="0">
              <a:buNone/>
            </a:pPr>
            <a:endParaRPr lang="en-GB" b="1"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13</a:t>
            </a:fld>
            <a:endParaRPr lang="en-GB" dirty="0"/>
          </a:p>
        </p:txBody>
      </p:sp>
    </p:spTree>
    <p:extLst>
      <p:ext uri="{BB962C8B-B14F-4D97-AF65-F5344CB8AC3E}">
        <p14:creationId xmlns:p14="http://schemas.microsoft.com/office/powerpoint/2010/main" val="3856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perception of health services</a:t>
            </a:r>
          </a:p>
        </p:txBody>
      </p:sp>
      <p:sp>
        <p:nvSpPr>
          <p:cNvPr id="3" name="Text Placeholder 2"/>
          <p:cNvSpPr>
            <a:spLocks noGrp="1"/>
          </p:cNvSpPr>
          <p:nvPr>
            <p:ph type="body" sz="quarter" idx="12"/>
          </p:nvPr>
        </p:nvSpPr>
        <p:spPr>
          <a:xfrm>
            <a:off x="320511" y="1628800"/>
            <a:ext cx="8427953" cy="4608512"/>
          </a:xfrm>
        </p:spPr>
        <p:txBody>
          <a:bodyPr>
            <a:normAutofit/>
          </a:bodyPr>
          <a:lstStyle/>
          <a:p>
            <a:pPr marL="0" indent="0">
              <a:buNone/>
            </a:pPr>
            <a:r>
              <a:rPr lang="en-GB" b="1" dirty="0" smtClean="0"/>
              <a:t>Disease and illnesses</a:t>
            </a:r>
          </a:p>
          <a:p>
            <a:pPr marL="0" indent="0">
              <a:buNone/>
            </a:pPr>
            <a:endParaRPr lang="en-GB" dirty="0" smtClean="0"/>
          </a:p>
          <a:p>
            <a:r>
              <a:rPr lang="en-GB" dirty="0" smtClean="0"/>
              <a:t>Generally</a:t>
            </a:r>
            <a:r>
              <a:rPr lang="en-GB" dirty="0"/>
              <a:t>, communities were well aware of the diseases </a:t>
            </a:r>
            <a:r>
              <a:rPr lang="en-GB" dirty="0" smtClean="0"/>
              <a:t>commonly </a:t>
            </a:r>
            <a:r>
              <a:rPr lang="en-GB" dirty="0"/>
              <a:t>afflicted with and their causes, especially the infectious and chronic diseases. </a:t>
            </a:r>
          </a:p>
          <a:p>
            <a:endParaRPr lang="en-GB" dirty="0" smtClean="0"/>
          </a:p>
          <a:p>
            <a:r>
              <a:rPr lang="en-GB" dirty="0" smtClean="0"/>
              <a:t>Most </a:t>
            </a:r>
            <a:r>
              <a:rPr lang="en-GB" dirty="0"/>
              <a:t>commonly stated diseases, based on the KIIs and the </a:t>
            </a:r>
            <a:r>
              <a:rPr lang="en-GB" dirty="0" smtClean="0"/>
              <a:t>FGDs, </a:t>
            </a:r>
            <a:r>
              <a:rPr lang="en-GB" dirty="0"/>
              <a:t>were</a:t>
            </a:r>
            <a:r>
              <a:rPr lang="en-GB" dirty="0" smtClean="0"/>
              <a:t>:</a:t>
            </a:r>
          </a:p>
          <a:p>
            <a:pPr marL="0" indent="0">
              <a:buNone/>
            </a:pPr>
            <a:endParaRPr lang="en-GB" dirty="0"/>
          </a:p>
          <a:p>
            <a:pPr lvl="1"/>
            <a:r>
              <a:rPr lang="en-GB" dirty="0"/>
              <a:t>Malaria </a:t>
            </a:r>
          </a:p>
          <a:p>
            <a:pPr lvl="1"/>
            <a:r>
              <a:rPr lang="en-GB" dirty="0"/>
              <a:t>HIV/AIDS</a:t>
            </a:r>
          </a:p>
          <a:p>
            <a:pPr lvl="1"/>
            <a:r>
              <a:rPr lang="en-GB" dirty="0"/>
              <a:t>Diarrhoea</a:t>
            </a:r>
          </a:p>
          <a:p>
            <a:pPr lvl="1"/>
            <a:r>
              <a:rPr lang="en-GB" dirty="0"/>
              <a:t>Respiratory Tract Infections </a:t>
            </a:r>
          </a:p>
          <a:p>
            <a:pPr lvl="1"/>
            <a:r>
              <a:rPr lang="en-GB" dirty="0" smtClean="0"/>
              <a:t>Malnutrition</a:t>
            </a:r>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14</a:t>
            </a:fld>
            <a:endParaRPr lang="en-GB" dirty="0"/>
          </a:p>
        </p:txBody>
      </p:sp>
    </p:spTree>
    <p:extLst>
      <p:ext uri="{BB962C8B-B14F-4D97-AF65-F5344CB8AC3E}">
        <p14:creationId xmlns:p14="http://schemas.microsoft.com/office/powerpoint/2010/main" val="31621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Community perception of health </a:t>
            </a:r>
            <a:r>
              <a:rPr lang="en-GB" dirty="0" smtClean="0"/>
              <a:t>services – sources of treatment</a:t>
            </a:r>
            <a:endParaRPr lang="en-GB" dirty="0"/>
          </a:p>
        </p:txBody>
      </p:sp>
      <p:sp>
        <p:nvSpPr>
          <p:cNvPr id="3" name="Text Placeholder 2"/>
          <p:cNvSpPr>
            <a:spLocks noGrp="1"/>
          </p:cNvSpPr>
          <p:nvPr>
            <p:ph type="body" sz="quarter" idx="12"/>
          </p:nvPr>
        </p:nvSpPr>
        <p:spPr>
          <a:xfrm>
            <a:off x="320511" y="1628800"/>
            <a:ext cx="8355945" cy="4608512"/>
          </a:xfrm>
        </p:spPr>
        <p:txBody>
          <a:bodyPr>
            <a:normAutofit fontScale="92500" lnSpcReduction="20000"/>
          </a:bodyPr>
          <a:lstStyle/>
          <a:p>
            <a:pPr marL="0" indent="0">
              <a:buNone/>
            </a:pPr>
            <a:r>
              <a:rPr lang="en-GB" b="1" dirty="0" smtClean="0"/>
              <a:t>Access to and quality of services</a:t>
            </a:r>
          </a:p>
          <a:p>
            <a:endParaRPr lang="en-GB" dirty="0"/>
          </a:p>
          <a:p>
            <a:r>
              <a:rPr lang="en-GB" sz="1900" dirty="0" smtClean="0"/>
              <a:t>Geographical proximity, costs and probability of getting good health care are some of the factors determining where to seek health</a:t>
            </a:r>
          </a:p>
          <a:p>
            <a:endParaRPr lang="en-GB" sz="1900" dirty="0"/>
          </a:p>
          <a:p>
            <a:r>
              <a:rPr lang="en-GB" sz="1900" dirty="0" smtClean="0"/>
              <a:t>First point of call usually Government clinic or district hospital if close by. Government clinic one of the most important institutions for community members </a:t>
            </a:r>
            <a:endParaRPr lang="en-GB" sz="1900" dirty="0"/>
          </a:p>
          <a:p>
            <a:endParaRPr lang="en-GB" sz="1900" dirty="0"/>
          </a:p>
          <a:p>
            <a:r>
              <a:rPr lang="en-GB" sz="1900" dirty="0" smtClean="0"/>
              <a:t>HSAs first point of call for under 5s especially when living in village and when supplied with medication</a:t>
            </a:r>
          </a:p>
          <a:p>
            <a:endParaRPr lang="en-GB" sz="1900" dirty="0"/>
          </a:p>
          <a:p>
            <a:r>
              <a:rPr lang="en-GB" sz="1900" dirty="0" smtClean="0"/>
              <a:t>Traditional healers sought over some ailments not cured through formal health care (but less prominent)</a:t>
            </a:r>
          </a:p>
          <a:p>
            <a:endParaRPr lang="en-GB" sz="1900" dirty="0"/>
          </a:p>
          <a:p>
            <a:r>
              <a:rPr lang="en-GB" sz="1900" dirty="0" smtClean="0"/>
              <a:t>In catchment areas containing both CHAM and government clinics, CHAM perceived as better quality and better behaving staff and more available drugs, but costs a significant barrier to many.</a:t>
            </a:r>
          </a:p>
          <a:p>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15</a:t>
            </a:fld>
            <a:endParaRPr lang="en-GB" dirty="0"/>
          </a:p>
        </p:txBody>
      </p:sp>
    </p:spTree>
    <p:extLst>
      <p:ext uri="{BB962C8B-B14F-4D97-AF65-F5344CB8AC3E}">
        <p14:creationId xmlns:p14="http://schemas.microsoft.com/office/powerpoint/2010/main" val="35782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3"/>
          </p:nvPr>
        </p:nvSpPr>
        <p:spPr/>
        <p:txBody>
          <a:bodyPr/>
          <a:lstStyle/>
          <a:p>
            <a:r>
              <a:rPr lang="en-US" smtClean="0"/>
              <a:t>04 June 2013</a:t>
            </a:r>
            <a:endParaRPr lang="en-GB" dirty="0"/>
          </a:p>
        </p:txBody>
      </p:sp>
      <p:sp>
        <p:nvSpPr>
          <p:cNvPr id="6" name="Footer Placeholder 5"/>
          <p:cNvSpPr>
            <a:spLocks noGrp="1"/>
          </p:cNvSpPr>
          <p:nvPr>
            <p:ph type="ftr" sz="quarter" idx="3"/>
          </p:nvPr>
        </p:nvSpPr>
        <p:spPr/>
        <p:txBody>
          <a:bodyPr/>
          <a:lstStyle/>
          <a:p>
            <a:pPr algn="ctr"/>
            <a:r>
              <a:rPr lang="en-GB"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16</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364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 perception of health </a:t>
            </a:r>
            <a:r>
              <a:rPr lang="en-GB" dirty="0" smtClean="0"/>
              <a:t>services – who is important</a:t>
            </a:r>
            <a:endParaRPr lang="en-GB" dirty="0"/>
          </a:p>
        </p:txBody>
      </p:sp>
      <p:sp>
        <p:nvSpPr>
          <p:cNvPr id="3" name="Text Placeholder 2"/>
          <p:cNvSpPr>
            <a:spLocks noGrp="1"/>
          </p:cNvSpPr>
          <p:nvPr>
            <p:ph type="body" sz="quarter" idx="12"/>
          </p:nvPr>
        </p:nvSpPr>
        <p:spPr>
          <a:xfrm>
            <a:off x="320511" y="1628800"/>
            <a:ext cx="8355945" cy="4608512"/>
          </a:xfrm>
        </p:spPr>
        <p:txBody>
          <a:bodyPr/>
          <a:lstStyle/>
          <a:p>
            <a:endParaRPr lang="en-GB" dirty="0"/>
          </a:p>
          <a:p>
            <a:endParaRPr lang="en-GB" dirty="0"/>
          </a:p>
          <a:p>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17</a:t>
            </a:fld>
            <a:endParaRPr lang="en-GB" dirty="0"/>
          </a:p>
        </p:txBody>
      </p:sp>
      <p:sp>
        <p:nvSpPr>
          <p:cNvPr id="8" name="Text Placeholder 2"/>
          <p:cNvSpPr txBox="1">
            <a:spLocks/>
          </p:cNvSpPr>
          <p:nvPr/>
        </p:nvSpPr>
        <p:spPr>
          <a:xfrm>
            <a:off x="472911" y="1781200"/>
            <a:ext cx="8355945" cy="4240088"/>
          </a:xfrm>
          <a:prstGeom prst="rect">
            <a:avLst/>
          </a:prstGeom>
        </p:spPr>
        <p:txBody>
          <a:bodyPr vert="horz">
            <a:normAutofit fontScale="92500" lnSpcReduction="20000"/>
          </a:bodyPr>
          <a:lstStyle>
            <a:lvl1pPr marL="273050" indent="-273050" algn="l" rtl="0" eaLnBrk="1" latinLnBrk="0" hangingPunct="1">
              <a:spcBef>
                <a:spcPct val="20000"/>
              </a:spcBef>
              <a:buClr>
                <a:schemeClr val="bg1"/>
              </a:buClr>
              <a:buSzPct val="85000"/>
              <a:buFont typeface="Wingdings 2"/>
              <a:buChar char=""/>
              <a:defRPr kumimoji="0" sz="1800" kern="1200">
                <a:solidFill>
                  <a:schemeClr val="bg1"/>
                </a:solidFill>
                <a:latin typeface="Arial" pitchFamily="34" charset="0"/>
                <a:ea typeface="+mn-ea"/>
                <a:cs typeface="Arial" pitchFamily="34" charset="0"/>
              </a:defRPr>
            </a:lvl1pPr>
            <a:lvl2pPr marL="547688" indent="-273050" algn="l" rtl="0" eaLnBrk="1" latinLnBrk="0" hangingPunct="1">
              <a:spcBef>
                <a:spcPct val="20000"/>
              </a:spcBef>
              <a:buClr>
                <a:schemeClr val="bg1"/>
              </a:buClr>
              <a:buSzPct val="70000"/>
              <a:buFont typeface="Arial" pitchFamily="34" charset="0"/>
              <a:buChar char="–"/>
              <a:defRPr kumimoji="0" sz="1800" kern="1200">
                <a:solidFill>
                  <a:schemeClr val="bg1"/>
                </a:solidFill>
                <a:latin typeface="Arial" pitchFamily="34" charset="0"/>
                <a:ea typeface="+mn-ea"/>
                <a:cs typeface="Arial" pitchFamily="34" charset="0"/>
              </a:defRPr>
            </a:lvl2pPr>
            <a:lvl3pPr marL="822960" indent="-228600" algn="l" rtl="0" eaLnBrk="1" latinLnBrk="0" hangingPunct="1">
              <a:spcBef>
                <a:spcPct val="20000"/>
              </a:spcBef>
              <a:buClr>
                <a:schemeClr val="bg1"/>
              </a:buClr>
              <a:buSzPct val="75000"/>
              <a:buFont typeface="Wingdings 2"/>
              <a:buChar char=""/>
              <a:defRPr kumimoji="0" sz="1800" kern="1200">
                <a:solidFill>
                  <a:schemeClr val="bg1"/>
                </a:solidFill>
                <a:latin typeface="Arial" pitchFamily="34" charset="0"/>
                <a:ea typeface="+mn-ea"/>
                <a:cs typeface="Arial" pitchFamily="34" charset="0"/>
              </a:defRPr>
            </a:lvl3pPr>
            <a:lvl4pPr marL="1097280" indent="-228600" algn="l" rtl="0" eaLnBrk="1" latinLnBrk="0" hangingPunct="1">
              <a:spcBef>
                <a:spcPct val="20000"/>
              </a:spcBef>
              <a:buClr>
                <a:schemeClr val="bg1"/>
              </a:buClr>
              <a:buSzPct val="70000"/>
              <a:buFont typeface="Wingdings"/>
              <a:buChar char=""/>
              <a:defRPr kumimoji="0" sz="1800" kern="1200">
                <a:solidFill>
                  <a:schemeClr val="bg1"/>
                </a:solidFill>
                <a:latin typeface="Arial" pitchFamily="34" charset="0"/>
                <a:ea typeface="+mn-ea"/>
                <a:cs typeface="Arial" pitchFamily="34" charset="0"/>
              </a:defRPr>
            </a:lvl4pPr>
            <a:lvl5pPr marL="1371600" indent="-228600" algn="l" rtl="0" eaLnBrk="1" latinLnBrk="0" hangingPunct="1">
              <a:spcBef>
                <a:spcPct val="20000"/>
              </a:spcBef>
              <a:buClr>
                <a:schemeClr val="bg1"/>
              </a:buClr>
              <a:buFontTx/>
              <a:buChar char="•"/>
              <a:defRPr kumimoji="0" sz="1800" kern="1200">
                <a:solidFill>
                  <a:schemeClr val="bg1"/>
                </a:solidFill>
                <a:latin typeface="Arial" pitchFamily="34" charset="0"/>
                <a:ea typeface="+mn-ea"/>
                <a:cs typeface="Arial" pitchFamily="34"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dirty="0" smtClean="0"/>
              <a:t>Findings from Institutional mapping exercise who is important (have knowledge, experience and resources to help) and socially close (accessible when you need them):</a:t>
            </a:r>
          </a:p>
          <a:p>
            <a:pPr lvl="1"/>
            <a:endParaRPr lang="en-GB" dirty="0"/>
          </a:p>
          <a:p>
            <a:pPr lvl="1"/>
            <a:r>
              <a:rPr lang="en-GB" dirty="0" smtClean="0"/>
              <a:t>Government </a:t>
            </a:r>
            <a:r>
              <a:rPr lang="en-GB" dirty="0"/>
              <a:t>health facilities and district hospitals were ranked as very important and socially close in most FGDs</a:t>
            </a:r>
            <a:r>
              <a:rPr lang="en-GB" dirty="0" smtClean="0"/>
              <a:t>;</a:t>
            </a:r>
            <a:endParaRPr lang="en-GB" dirty="0"/>
          </a:p>
          <a:p>
            <a:pPr lvl="1"/>
            <a:r>
              <a:rPr lang="en-GB" dirty="0"/>
              <a:t>Church and other informal social networks (friends, relatives, and neighbours) were almost always very important and very close</a:t>
            </a:r>
            <a:r>
              <a:rPr lang="en-GB" dirty="0" smtClean="0"/>
              <a:t>;</a:t>
            </a:r>
          </a:p>
          <a:p>
            <a:pPr lvl="1"/>
            <a:r>
              <a:rPr lang="en-GB" dirty="0" smtClean="0"/>
              <a:t>HSAs </a:t>
            </a:r>
            <a:r>
              <a:rPr lang="en-GB" dirty="0"/>
              <a:t>were usually important and respondents felt socially connected to them;</a:t>
            </a:r>
          </a:p>
          <a:p>
            <a:pPr lvl="1"/>
            <a:r>
              <a:rPr lang="en-GB" dirty="0"/>
              <a:t>CHAM facilities and private clinics </a:t>
            </a:r>
            <a:r>
              <a:rPr lang="en-GB" dirty="0" smtClean="0"/>
              <a:t>important</a:t>
            </a:r>
            <a:r>
              <a:rPr lang="en-GB" dirty="0"/>
              <a:t>, but not socially close due to costs</a:t>
            </a:r>
            <a:r>
              <a:rPr lang="en-GB" dirty="0" smtClean="0"/>
              <a:t>;</a:t>
            </a:r>
            <a:endParaRPr lang="en-GB" dirty="0"/>
          </a:p>
          <a:p>
            <a:pPr lvl="1"/>
            <a:r>
              <a:rPr lang="en-GB" dirty="0"/>
              <a:t>VHCs and individual volunteers were less important and not socially close to the respondents.</a:t>
            </a:r>
          </a:p>
          <a:p>
            <a:pPr lvl="1"/>
            <a:r>
              <a:rPr lang="en-GB" dirty="0"/>
              <a:t>Traditional healers, TBAs and MPs </a:t>
            </a:r>
            <a:r>
              <a:rPr lang="en-GB" dirty="0" smtClean="0"/>
              <a:t>were </a:t>
            </a:r>
            <a:r>
              <a:rPr lang="en-GB" dirty="0"/>
              <a:t>least important and socially </a:t>
            </a:r>
            <a:r>
              <a:rPr lang="en-GB" dirty="0" smtClean="0"/>
              <a:t>distant.</a:t>
            </a:r>
          </a:p>
          <a:p>
            <a:pPr lvl="1"/>
            <a:endParaRPr lang="en-GB" dirty="0"/>
          </a:p>
          <a:p>
            <a:r>
              <a:rPr lang="en-GB" dirty="0"/>
              <a:t>Development aid effectively invisible at community level</a:t>
            </a:r>
          </a:p>
          <a:p>
            <a:endParaRPr lang="en-GB" dirty="0"/>
          </a:p>
          <a:p>
            <a:r>
              <a:rPr lang="en-GB" dirty="0"/>
              <a:t>Resources seen coming from the government or From NGOs delivering them</a:t>
            </a:r>
          </a:p>
          <a:p>
            <a:pPr lvl="1"/>
            <a:endParaRPr lang="en-GB" dirty="0"/>
          </a:p>
          <a:p>
            <a:pPr marL="0" indent="0">
              <a:buNone/>
            </a:pPr>
            <a:endParaRPr lang="en-GB" dirty="0" smtClean="0"/>
          </a:p>
        </p:txBody>
      </p:sp>
    </p:spTree>
    <p:extLst>
      <p:ext uri="{BB962C8B-B14F-4D97-AF65-F5344CB8AC3E}">
        <p14:creationId xmlns:p14="http://schemas.microsoft.com/office/powerpoint/2010/main" val="334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a:ea typeface="Times New Roman"/>
                <a:cs typeface="Times New Roman"/>
              </a:rPr>
              <a:t>Participation in Policy, Planning, Budgeting and Programme Design</a:t>
            </a:r>
          </a:p>
        </p:txBody>
      </p:sp>
      <p:sp>
        <p:nvSpPr>
          <p:cNvPr id="3" name="Text Placeholder 2"/>
          <p:cNvSpPr>
            <a:spLocks noGrp="1"/>
          </p:cNvSpPr>
          <p:nvPr>
            <p:ph type="body" sz="quarter" idx="12"/>
          </p:nvPr>
        </p:nvSpPr>
        <p:spPr>
          <a:xfrm>
            <a:off x="320511" y="1628800"/>
            <a:ext cx="8427953" cy="4608512"/>
          </a:xfrm>
        </p:spPr>
        <p:txBody>
          <a:bodyPr>
            <a:normAutofit lnSpcReduction="10000"/>
          </a:bodyPr>
          <a:lstStyle/>
          <a:p>
            <a:r>
              <a:rPr lang="en-GB" dirty="0" smtClean="0"/>
              <a:t>Community participation in policy and planning through Area Development Committees (ADC) and Village Development Committees (VDC)</a:t>
            </a:r>
          </a:p>
          <a:p>
            <a:pPr marL="0" indent="0">
              <a:buNone/>
            </a:pPr>
            <a:endParaRPr lang="en-GB" dirty="0"/>
          </a:p>
          <a:p>
            <a:r>
              <a:rPr lang="en-GB" dirty="0" smtClean="0"/>
              <a:t>The </a:t>
            </a:r>
            <a:r>
              <a:rPr lang="en-GB" dirty="0"/>
              <a:t>VDCs and ADCs met appeared to be motivated and responsive to community needs, though women’s representation, particularly at the ADC level, was minimal. </a:t>
            </a:r>
            <a:endParaRPr lang="en-GB" dirty="0" smtClean="0"/>
          </a:p>
          <a:p>
            <a:endParaRPr lang="en-GB" dirty="0"/>
          </a:p>
          <a:p>
            <a:pPr marL="0" indent="0">
              <a:buNone/>
            </a:pPr>
            <a:r>
              <a:rPr lang="en-GB" dirty="0"/>
              <a:t>However, the significance of this system is undermined by the following factors:</a:t>
            </a:r>
          </a:p>
          <a:p>
            <a:pPr marL="0" indent="0">
              <a:buNone/>
            </a:pPr>
            <a:endParaRPr lang="en-GB" dirty="0"/>
          </a:p>
          <a:p>
            <a:pPr lvl="1"/>
            <a:r>
              <a:rPr lang="en-GB" dirty="0"/>
              <a:t>The lack of discretionary resources that can be allocated or controlled at the District or lower level of government.</a:t>
            </a:r>
          </a:p>
          <a:p>
            <a:pPr lvl="1"/>
            <a:r>
              <a:rPr lang="en-GB" dirty="0" smtClean="0"/>
              <a:t>Political </a:t>
            </a:r>
            <a:r>
              <a:rPr lang="en-GB" dirty="0"/>
              <a:t>pressures for the equalised allocation of discretionary resources between geographical areas, which militates against district level planning on the basis of need.</a:t>
            </a:r>
          </a:p>
          <a:p>
            <a:pPr lvl="1"/>
            <a:r>
              <a:rPr lang="en-GB" dirty="0" smtClean="0"/>
              <a:t>The </a:t>
            </a:r>
            <a:r>
              <a:rPr lang="en-GB" dirty="0"/>
              <a:t>control of spending through cash releases that has, particularly in recent years, militated against coherent management of spending.</a:t>
            </a:r>
          </a:p>
          <a:p>
            <a:endParaRPr lang="en-GB" dirty="0" smtClean="0"/>
          </a:p>
          <a:p>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18</a:t>
            </a:fld>
            <a:endParaRPr lang="en-GB" dirty="0"/>
          </a:p>
        </p:txBody>
      </p:sp>
    </p:spTree>
    <p:extLst>
      <p:ext uri="{BB962C8B-B14F-4D97-AF65-F5344CB8AC3E}">
        <p14:creationId xmlns:p14="http://schemas.microsoft.com/office/powerpoint/2010/main" val="38563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a:ea typeface="Times New Roman"/>
                <a:cs typeface="Times New Roman"/>
              </a:rPr>
              <a:t>Participation in Policy, Planning, Budgeting and Programme Design</a:t>
            </a:r>
          </a:p>
        </p:txBody>
      </p:sp>
      <p:sp>
        <p:nvSpPr>
          <p:cNvPr id="3" name="Text Placeholder 2"/>
          <p:cNvSpPr>
            <a:spLocks noGrp="1"/>
          </p:cNvSpPr>
          <p:nvPr>
            <p:ph type="body" sz="quarter" idx="12"/>
          </p:nvPr>
        </p:nvSpPr>
        <p:spPr>
          <a:xfrm>
            <a:off x="320511" y="1628800"/>
            <a:ext cx="8427953" cy="4608512"/>
          </a:xfrm>
        </p:spPr>
        <p:txBody>
          <a:bodyPr>
            <a:normAutofit/>
          </a:bodyPr>
          <a:lstStyle/>
          <a:p>
            <a:r>
              <a:rPr lang="en-GB" sz="2000" dirty="0" smtClean="0"/>
              <a:t>NGOs played an active role in many communities and were perceived as helpful… however communities did not feel they had influence over the priorities of NGO programmes or their design.</a:t>
            </a:r>
          </a:p>
          <a:p>
            <a:pPr marL="0" indent="0">
              <a:buNone/>
            </a:pPr>
            <a:endParaRPr lang="en-GB" sz="2000" dirty="0" smtClean="0"/>
          </a:p>
          <a:p>
            <a:r>
              <a:rPr lang="en-GB" sz="2000" dirty="0" smtClean="0"/>
              <a:t>NGOs carry out consultation processes (informing community) but power relations (and the desire to access development resources) mean NGO priorities are  rarely questioned.</a:t>
            </a:r>
          </a:p>
          <a:p>
            <a:endParaRPr lang="en-GB" sz="2000" dirty="0"/>
          </a:p>
          <a:p>
            <a:r>
              <a:rPr lang="en-GB" sz="2000" dirty="0" smtClean="0"/>
              <a:t>Motivations for engagement with NGO programmes and processes are mainly driven by expectations of benefits (allowances, trainings)</a:t>
            </a:r>
            <a:endParaRPr lang="en-GB" sz="2000"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19</a:t>
            </a:fld>
            <a:endParaRPr lang="en-GB" dirty="0"/>
          </a:p>
        </p:txBody>
      </p:sp>
    </p:spTree>
    <p:extLst>
      <p:ext uri="{BB962C8B-B14F-4D97-AF65-F5344CB8AC3E}">
        <p14:creationId xmlns:p14="http://schemas.microsoft.com/office/powerpoint/2010/main" val="4979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t>
            </a:r>
            <a:endParaRPr lang="en-GB" dirty="0"/>
          </a:p>
        </p:txBody>
      </p:sp>
      <p:sp>
        <p:nvSpPr>
          <p:cNvPr id="3" name="Text Placeholder 2"/>
          <p:cNvSpPr>
            <a:spLocks noGrp="1"/>
          </p:cNvSpPr>
          <p:nvPr>
            <p:ph type="body" sz="quarter" idx="12"/>
          </p:nvPr>
        </p:nvSpPr>
        <p:spPr>
          <a:xfrm>
            <a:off x="320511" y="1628800"/>
            <a:ext cx="8499961" cy="4679924"/>
          </a:xfrm>
        </p:spPr>
        <p:txBody>
          <a:bodyPr/>
          <a:lstStyle/>
          <a:p>
            <a:r>
              <a:rPr lang="en-GB" sz="2000" dirty="0" smtClean="0"/>
              <a:t>Purpose of the </a:t>
            </a:r>
            <a:r>
              <a:rPr lang="en-GB" sz="2000" dirty="0" smtClean="0"/>
              <a:t>study</a:t>
            </a:r>
            <a:endParaRPr lang="en-GB" sz="2000" dirty="0" smtClean="0"/>
          </a:p>
          <a:p>
            <a:r>
              <a:rPr lang="en-GB" sz="2000" dirty="0" smtClean="0"/>
              <a:t>Evidence and issues for participation</a:t>
            </a:r>
          </a:p>
          <a:p>
            <a:r>
              <a:rPr lang="en-GB" sz="2000" dirty="0" smtClean="0"/>
              <a:t>Methodological framework</a:t>
            </a:r>
          </a:p>
          <a:p>
            <a:r>
              <a:rPr lang="en-GB" sz="2000" dirty="0" smtClean="0"/>
              <a:t>Context for the Malawi pilot study</a:t>
            </a:r>
          </a:p>
          <a:p>
            <a:r>
              <a:rPr lang="en-GB" sz="2000" dirty="0" smtClean="0"/>
              <a:t>Approach to fieldwork</a:t>
            </a:r>
          </a:p>
          <a:p>
            <a:r>
              <a:rPr lang="en-GB" sz="2000" dirty="0" smtClean="0"/>
              <a:t>Findings on community </a:t>
            </a:r>
            <a:r>
              <a:rPr lang="en-GB" sz="2000" dirty="0" smtClean="0"/>
              <a:t>perception of health services</a:t>
            </a:r>
          </a:p>
          <a:p>
            <a:r>
              <a:rPr lang="en-GB" sz="2000" dirty="0" smtClean="0"/>
              <a:t>Findings on participation and accountability</a:t>
            </a:r>
          </a:p>
          <a:p>
            <a:r>
              <a:rPr lang="en-GB" sz="2000" dirty="0" smtClean="0">
                <a:latin typeface="Arial"/>
                <a:ea typeface="Times New Roman"/>
                <a:cs typeface="Times New Roman"/>
              </a:rPr>
              <a:t>Constraints to participation</a:t>
            </a:r>
          </a:p>
          <a:p>
            <a:r>
              <a:rPr lang="en-GB" sz="2000" dirty="0" smtClean="0">
                <a:latin typeface="Arial"/>
                <a:ea typeface="Times New Roman"/>
                <a:cs typeface="Times New Roman"/>
              </a:rPr>
              <a:t>Implications</a:t>
            </a:r>
          </a:p>
          <a:p>
            <a:pPr marL="0" indent="0">
              <a:buNone/>
            </a:pPr>
            <a:endParaRPr lang="en-GB" dirty="0" smtClean="0"/>
          </a:p>
          <a:p>
            <a:endParaRPr lang="en-GB" dirty="0" smtClean="0"/>
          </a:p>
        </p:txBody>
      </p:sp>
      <p:sp>
        <p:nvSpPr>
          <p:cNvPr id="4" name="Date Placeholder 3"/>
          <p:cNvSpPr>
            <a:spLocks noGrp="1"/>
          </p:cNvSpPr>
          <p:nvPr>
            <p:ph type="dt" sz="half" idx="13"/>
          </p:nvPr>
        </p:nvSpPr>
        <p:spPr/>
        <p:txBody>
          <a:bodyPr/>
          <a:lstStyle/>
          <a:p>
            <a:r>
              <a:rPr lang="en-US" dirty="0" smtClean="0"/>
              <a:t>25 June 2013</a:t>
            </a:r>
            <a:endParaRPr lang="en-GB" dirty="0"/>
          </a:p>
        </p:txBody>
      </p:sp>
      <p:sp>
        <p:nvSpPr>
          <p:cNvPr id="5" name="Footer Placeholder 4"/>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6" name="Slide Number Placeholder 5"/>
          <p:cNvSpPr>
            <a:spLocks noGrp="1"/>
          </p:cNvSpPr>
          <p:nvPr>
            <p:ph type="sldNum" sz="quarter" idx="4"/>
          </p:nvPr>
        </p:nvSpPr>
        <p:spPr/>
        <p:txBody>
          <a:bodyPr/>
          <a:lstStyle/>
          <a:p>
            <a:fld id="{C7D21672-89B5-484A-831D-06775DE06882}" type="slidenum">
              <a:rPr lang="en-GB" smtClean="0"/>
              <a:pPr/>
              <a:t>2</a:t>
            </a:fld>
            <a:endParaRPr lang="en-GB" dirty="0"/>
          </a:p>
        </p:txBody>
      </p:sp>
    </p:spTree>
    <p:extLst>
      <p:ext uri="{BB962C8B-B14F-4D97-AF65-F5344CB8AC3E}">
        <p14:creationId xmlns:p14="http://schemas.microsoft.com/office/powerpoint/2010/main" val="36809901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ea typeface="Times New Roman"/>
                <a:cs typeface="Times New Roman"/>
              </a:rPr>
              <a:t>Participation in Health Service Delivery</a:t>
            </a:r>
          </a:p>
        </p:txBody>
      </p:sp>
      <p:sp>
        <p:nvSpPr>
          <p:cNvPr id="3" name="Text Placeholder 2"/>
          <p:cNvSpPr>
            <a:spLocks noGrp="1"/>
          </p:cNvSpPr>
          <p:nvPr>
            <p:ph type="body" sz="quarter" idx="12"/>
          </p:nvPr>
        </p:nvSpPr>
        <p:spPr>
          <a:xfrm>
            <a:off x="320511" y="1628800"/>
            <a:ext cx="8427953" cy="4608512"/>
          </a:xfrm>
        </p:spPr>
        <p:txBody>
          <a:bodyPr/>
          <a:lstStyle/>
          <a:p>
            <a:r>
              <a:rPr lang="en-GB" dirty="0"/>
              <a:t>Community participation in health service delivery was primarily through </a:t>
            </a:r>
            <a:r>
              <a:rPr lang="en-GB" b="1" i="1" dirty="0"/>
              <a:t>volunteers</a:t>
            </a:r>
            <a:r>
              <a:rPr lang="en-GB" dirty="0"/>
              <a:t> working in the communities and sometimes in the health facilities. </a:t>
            </a:r>
            <a:endParaRPr lang="en-GB" dirty="0" smtClean="0"/>
          </a:p>
          <a:p>
            <a:endParaRPr lang="en-GB" dirty="0" smtClean="0"/>
          </a:p>
          <a:p>
            <a:r>
              <a:rPr lang="en-GB" dirty="0" smtClean="0"/>
              <a:t>The </a:t>
            </a:r>
            <a:r>
              <a:rPr lang="en-GB" dirty="0"/>
              <a:t>different types of participation included volunteering:</a:t>
            </a:r>
          </a:p>
          <a:p>
            <a:endParaRPr lang="en-GB" dirty="0"/>
          </a:p>
          <a:p>
            <a:pPr lvl="1"/>
            <a:r>
              <a:rPr lang="en-GB" dirty="0"/>
              <a:t>As Village Health Committees (VHC) members;</a:t>
            </a:r>
          </a:p>
          <a:p>
            <a:pPr lvl="1"/>
            <a:r>
              <a:rPr lang="en-GB" dirty="0"/>
              <a:t>As community volunteers mobilised at the behest of HSAs or NGOs;</a:t>
            </a:r>
          </a:p>
          <a:p>
            <a:pPr lvl="1"/>
            <a:r>
              <a:rPr lang="en-GB" dirty="0"/>
              <a:t>As a member of community based organisations; </a:t>
            </a:r>
          </a:p>
          <a:p>
            <a:pPr lvl="1"/>
            <a:r>
              <a:rPr lang="en-GB" dirty="0"/>
              <a:t>Through religious </a:t>
            </a:r>
            <a:r>
              <a:rPr lang="en-GB" dirty="0" smtClean="0"/>
              <a:t>congregations ; </a:t>
            </a:r>
            <a:r>
              <a:rPr lang="en-GB" dirty="0"/>
              <a:t>and</a:t>
            </a:r>
          </a:p>
          <a:p>
            <a:pPr lvl="1"/>
            <a:r>
              <a:rPr lang="en-GB" dirty="0"/>
              <a:t>Through collective </a:t>
            </a:r>
            <a:r>
              <a:rPr lang="en-GB" dirty="0" smtClean="0"/>
              <a:t>voluntary action </a:t>
            </a:r>
            <a:r>
              <a:rPr lang="en-GB" dirty="0"/>
              <a:t>for self hep projects, mobilised through the chiefs</a:t>
            </a:r>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20</a:t>
            </a:fld>
            <a:endParaRPr lang="en-GB" dirty="0"/>
          </a:p>
        </p:txBody>
      </p:sp>
    </p:spTree>
    <p:extLst>
      <p:ext uri="{BB962C8B-B14F-4D97-AF65-F5344CB8AC3E}">
        <p14:creationId xmlns:p14="http://schemas.microsoft.com/office/powerpoint/2010/main" val="27945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ea typeface="Times New Roman"/>
                <a:cs typeface="Times New Roman"/>
              </a:rPr>
              <a:t>Participation in Health Service Delivery</a:t>
            </a:r>
            <a:endParaRPr lang="en-GB" dirty="0"/>
          </a:p>
        </p:txBody>
      </p:sp>
      <p:sp>
        <p:nvSpPr>
          <p:cNvPr id="3" name="Text Placeholder 2"/>
          <p:cNvSpPr>
            <a:spLocks noGrp="1"/>
          </p:cNvSpPr>
          <p:nvPr>
            <p:ph type="body" sz="quarter" idx="12"/>
          </p:nvPr>
        </p:nvSpPr>
        <p:spPr>
          <a:xfrm>
            <a:off x="320511" y="1628800"/>
            <a:ext cx="8499961" cy="4608512"/>
          </a:xfrm>
        </p:spPr>
        <p:txBody>
          <a:bodyPr>
            <a:normAutofit/>
          </a:bodyPr>
          <a:lstStyle/>
          <a:p>
            <a:pPr marL="0" indent="0">
              <a:buNone/>
            </a:pPr>
            <a:r>
              <a:rPr lang="en-GB" sz="2000" b="1" dirty="0" smtClean="0"/>
              <a:t>Motivation</a:t>
            </a:r>
          </a:p>
          <a:p>
            <a:pPr marL="0" indent="0">
              <a:buNone/>
            </a:pPr>
            <a:endParaRPr lang="en-GB" sz="2000" b="1" dirty="0" smtClean="0"/>
          </a:p>
          <a:p>
            <a:r>
              <a:rPr lang="en-GB" sz="2000" dirty="0" smtClean="0"/>
              <a:t>People </a:t>
            </a:r>
            <a:r>
              <a:rPr lang="en-GB" sz="2000" dirty="0"/>
              <a:t>volunteered for a number of </a:t>
            </a:r>
            <a:r>
              <a:rPr lang="en-GB" sz="2000" dirty="0" smtClean="0"/>
              <a:t>reasons:</a:t>
            </a:r>
          </a:p>
          <a:p>
            <a:pPr lvl="1"/>
            <a:r>
              <a:rPr lang="en-GB" sz="2000" dirty="0" smtClean="0"/>
              <a:t>“</a:t>
            </a:r>
            <a:r>
              <a:rPr lang="en-GB" sz="2000" dirty="0"/>
              <a:t>good heart</a:t>
            </a:r>
            <a:r>
              <a:rPr lang="en-GB" sz="2000" dirty="0" smtClean="0"/>
              <a:t>”</a:t>
            </a:r>
          </a:p>
          <a:p>
            <a:pPr lvl="1"/>
            <a:r>
              <a:rPr lang="en-GB" sz="2000" dirty="0" smtClean="0"/>
              <a:t>religious calling </a:t>
            </a:r>
          </a:p>
          <a:p>
            <a:pPr lvl="1"/>
            <a:r>
              <a:rPr lang="en-GB" sz="2000" dirty="0" smtClean="0"/>
              <a:t>allowances </a:t>
            </a:r>
            <a:r>
              <a:rPr lang="en-GB" sz="2000" dirty="0"/>
              <a:t>and material </a:t>
            </a:r>
            <a:r>
              <a:rPr lang="en-GB" sz="2000" dirty="0" smtClean="0"/>
              <a:t>benefits </a:t>
            </a:r>
          </a:p>
          <a:p>
            <a:pPr lvl="1"/>
            <a:r>
              <a:rPr lang="en-GB" sz="2000" dirty="0" smtClean="0"/>
              <a:t>prospect </a:t>
            </a:r>
            <a:r>
              <a:rPr lang="en-GB" sz="2000" dirty="0"/>
              <a:t>of new skills and new connections that might lead to a future jobs </a:t>
            </a:r>
            <a:r>
              <a:rPr lang="en-GB" sz="2000" dirty="0" smtClean="0"/>
              <a:t>out </a:t>
            </a:r>
            <a:r>
              <a:rPr lang="en-GB" sz="2000" dirty="0"/>
              <a:t>of obligations and respect for the chief and community.</a:t>
            </a:r>
          </a:p>
          <a:p>
            <a:endParaRPr lang="en-GB" sz="2000" dirty="0" smtClean="0"/>
          </a:p>
          <a:p>
            <a:r>
              <a:rPr lang="en-GB" sz="2000" dirty="0"/>
              <a:t> </a:t>
            </a:r>
            <a:r>
              <a:rPr lang="en-GB" sz="2000" dirty="0" smtClean="0"/>
              <a:t>Underlying </a:t>
            </a:r>
            <a:r>
              <a:rPr lang="en-GB" sz="2000" dirty="0"/>
              <a:t>motivations for participation were found to influence the effectiveness and sustainability of participation</a:t>
            </a:r>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21</a:t>
            </a:fld>
            <a:endParaRPr lang="en-GB" dirty="0"/>
          </a:p>
        </p:txBody>
      </p:sp>
    </p:spTree>
    <p:extLst>
      <p:ext uri="{BB962C8B-B14F-4D97-AF65-F5344CB8AC3E}">
        <p14:creationId xmlns:p14="http://schemas.microsoft.com/office/powerpoint/2010/main" val="220420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a:ea typeface="Times New Roman"/>
                <a:cs typeface="Times New Roman"/>
              </a:rPr>
              <a:t>Participation in Health Service Delivery</a:t>
            </a:r>
            <a:endParaRPr lang="en-GB" dirty="0"/>
          </a:p>
        </p:txBody>
      </p:sp>
      <p:sp>
        <p:nvSpPr>
          <p:cNvPr id="3" name="Text Placeholder 2"/>
          <p:cNvSpPr>
            <a:spLocks noGrp="1"/>
          </p:cNvSpPr>
          <p:nvPr>
            <p:ph type="body" sz="quarter" idx="12"/>
          </p:nvPr>
        </p:nvSpPr>
        <p:spPr>
          <a:xfrm>
            <a:off x="320511" y="1628800"/>
            <a:ext cx="8355945" cy="4608512"/>
          </a:xfrm>
        </p:spPr>
        <p:txBody>
          <a:bodyPr>
            <a:normAutofit/>
          </a:bodyPr>
          <a:lstStyle/>
          <a:p>
            <a:pPr marL="0" indent="0">
              <a:buNone/>
            </a:pPr>
            <a:r>
              <a:rPr lang="en-GB" sz="2000" b="1" dirty="0" smtClean="0"/>
              <a:t>Effectiveness</a:t>
            </a:r>
          </a:p>
          <a:p>
            <a:pPr marL="0" indent="0">
              <a:buNone/>
            </a:pPr>
            <a:endParaRPr lang="en-GB" sz="2000" dirty="0" smtClean="0"/>
          </a:p>
          <a:p>
            <a:r>
              <a:rPr lang="en-GB" sz="2000" dirty="0" smtClean="0"/>
              <a:t>Forms </a:t>
            </a:r>
            <a:r>
              <a:rPr lang="en-GB" sz="2000" dirty="0"/>
              <a:t>of participation emanating from faith-based organisations were more likely to be </a:t>
            </a:r>
            <a:r>
              <a:rPr lang="en-GB" sz="2000" dirty="0" smtClean="0"/>
              <a:t>effective and sustainable</a:t>
            </a:r>
          </a:p>
          <a:p>
            <a:endParaRPr lang="en-GB" sz="2000" dirty="0"/>
          </a:p>
          <a:p>
            <a:r>
              <a:rPr lang="en-GB" sz="2000" dirty="0" smtClean="0"/>
              <a:t>Effectiveness of community volunteers depended on HSAs</a:t>
            </a:r>
          </a:p>
          <a:p>
            <a:endParaRPr lang="en-GB" sz="2000" dirty="0"/>
          </a:p>
          <a:p>
            <a:r>
              <a:rPr lang="en-GB" sz="2000" dirty="0"/>
              <a:t>The effectiveness of collective community action depended on the strength and behaviour of the local </a:t>
            </a:r>
            <a:r>
              <a:rPr lang="en-GB" sz="2000" dirty="0" smtClean="0"/>
              <a:t>chief</a:t>
            </a:r>
            <a:endParaRPr lang="en-GB" sz="2000" dirty="0"/>
          </a:p>
          <a:p>
            <a:endParaRPr lang="en-GB" sz="2000" dirty="0"/>
          </a:p>
          <a:p>
            <a:r>
              <a:rPr lang="en-GB" sz="2000" dirty="0" smtClean="0"/>
              <a:t>Volunteers mobilised by NGO programmes less effective (motivation, lack of sustainable incentives)</a:t>
            </a:r>
          </a:p>
          <a:p>
            <a:endParaRPr lang="en-GB" dirty="0"/>
          </a:p>
          <a:p>
            <a:endParaRPr lang="en-GB" dirty="0" smtClean="0"/>
          </a:p>
          <a:p>
            <a:endParaRPr lang="en-GB" dirty="0" smtClean="0"/>
          </a:p>
        </p:txBody>
      </p:sp>
      <p:sp>
        <p:nvSpPr>
          <p:cNvPr id="5" name="Date Placeholder 4"/>
          <p:cNvSpPr>
            <a:spLocks noGrp="1"/>
          </p:cNvSpPr>
          <p:nvPr>
            <p:ph type="dt" sz="half" idx="13"/>
          </p:nvPr>
        </p:nvSpPr>
        <p:spPr/>
        <p:txBody>
          <a:bodyPr/>
          <a:lstStyle/>
          <a:p>
            <a:r>
              <a:rPr lang="en-US" smtClean="0"/>
              <a:t>04 June 2013</a:t>
            </a:r>
            <a:endParaRPr lang="en-GB" dirty="0"/>
          </a:p>
        </p:txBody>
      </p:sp>
      <p:sp>
        <p:nvSpPr>
          <p:cNvPr id="6" name="Footer Placeholder 5"/>
          <p:cNvSpPr>
            <a:spLocks noGrp="1"/>
          </p:cNvSpPr>
          <p:nvPr>
            <p:ph type="ftr" sz="quarter" idx="3"/>
          </p:nvPr>
        </p:nvSpPr>
        <p:spPr/>
        <p:txBody>
          <a:bodyPr/>
          <a:lstStyle/>
          <a:p>
            <a:pPr algn="ctr"/>
            <a:r>
              <a:rPr lang="en-GB"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22</a:t>
            </a:fld>
            <a:endParaRPr lang="en-GB" dirty="0"/>
          </a:p>
        </p:txBody>
      </p:sp>
    </p:spTree>
    <p:extLst>
      <p:ext uri="{BB962C8B-B14F-4D97-AF65-F5344CB8AC3E}">
        <p14:creationId xmlns:p14="http://schemas.microsoft.com/office/powerpoint/2010/main" val="65837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Monitoring and Accountability </a:t>
            </a:r>
            <a:r>
              <a:rPr lang="en-GB" dirty="0"/>
              <a:t/>
            </a:r>
            <a:br>
              <a:rPr lang="en-GB" dirty="0"/>
            </a:br>
            <a:endParaRPr lang="en-GB" dirty="0"/>
          </a:p>
        </p:txBody>
      </p:sp>
      <p:sp>
        <p:nvSpPr>
          <p:cNvPr id="3" name="Text Placeholder 2"/>
          <p:cNvSpPr>
            <a:spLocks noGrp="1"/>
          </p:cNvSpPr>
          <p:nvPr>
            <p:ph type="body" sz="quarter" idx="12"/>
          </p:nvPr>
        </p:nvSpPr>
        <p:spPr>
          <a:xfrm>
            <a:off x="320511" y="1628800"/>
            <a:ext cx="8355945" cy="4608512"/>
          </a:xfrm>
        </p:spPr>
        <p:txBody>
          <a:bodyPr>
            <a:normAutofit lnSpcReduction="10000"/>
          </a:bodyPr>
          <a:lstStyle/>
          <a:p>
            <a:pPr marL="0" indent="0">
              <a:buNone/>
            </a:pPr>
            <a:r>
              <a:rPr lang="en-GB" sz="2000" b="1" dirty="0" smtClean="0"/>
              <a:t>Accountability structures in health</a:t>
            </a:r>
          </a:p>
          <a:p>
            <a:endParaRPr lang="en-GB" sz="2000" dirty="0"/>
          </a:p>
          <a:p>
            <a:r>
              <a:rPr lang="en-GB" sz="2000" dirty="0"/>
              <a:t>There are clear monitoring and accountability structures governing the health sector at the district, sub-district and village levels in Malawi. These include </a:t>
            </a:r>
            <a:endParaRPr lang="en-GB" sz="2000" dirty="0" smtClean="0"/>
          </a:p>
          <a:p>
            <a:endParaRPr lang="en-GB" sz="2000" dirty="0"/>
          </a:p>
          <a:p>
            <a:pPr lvl="1"/>
            <a:r>
              <a:rPr lang="en-GB" sz="2000" dirty="0" smtClean="0"/>
              <a:t>Ministry </a:t>
            </a:r>
            <a:r>
              <a:rPr lang="en-GB" sz="2000" dirty="0"/>
              <a:t>line management </a:t>
            </a:r>
            <a:r>
              <a:rPr lang="en-GB" sz="2000" dirty="0" smtClean="0"/>
              <a:t>structures</a:t>
            </a:r>
            <a:r>
              <a:rPr lang="en-GB" sz="2000" dirty="0"/>
              <a:t>;</a:t>
            </a:r>
            <a:endParaRPr lang="en-GB" sz="2000" dirty="0" smtClean="0"/>
          </a:p>
          <a:p>
            <a:pPr lvl="1"/>
            <a:r>
              <a:rPr lang="en-GB" sz="2000" dirty="0"/>
              <a:t>L</a:t>
            </a:r>
            <a:r>
              <a:rPr lang="en-GB" sz="2000" dirty="0" smtClean="0"/>
              <a:t>ocal </a:t>
            </a:r>
            <a:r>
              <a:rPr lang="en-GB" sz="2000" dirty="0"/>
              <a:t>government administrative and political </a:t>
            </a:r>
            <a:r>
              <a:rPr lang="en-GB" sz="2000" dirty="0" smtClean="0"/>
              <a:t>structures (DEC/DC/DCC);</a:t>
            </a:r>
          </a:p>
          <a:p>
            <a:pPr lvl="1"/>
            <a:r>
              <a:rPr lang="en-GB" sz="2000" dirty="0" smtClean="0"/>
              <a:t>Specialised </a:t>
            </a:r>
            <a:r>
              <a:rPr lang="en-GB" sz="2000" dirty="0"/>
              <a:t>health oversight </a:t>
            </a:r>
            <a:r>
              <a:rPr lang="en-GB" sz="2000" dirty="0" smtClean="0"/>
              <a:t>committees</a:t>
            </a:r>
            <a:r>
              <a:rPr lang="en-GB" sz="2000" dirty="0"/>
              <a:t> </a:t>
            </a:r>
            <a:r>
              <a:rPr lang="en-GB" sz="2000" dirty="0" smtClean="0"/>
              <a:t>(HCAC, Ombudsmen)</a:t>
            </a:r>
          </a:p>
          <a:p>
            <a:pPr lvl="1"/>
            <a:endParaRPr lang="en-GB" sz="2000" dirty="0" smtClean="0"/>
          </a:p>
          <a:p>
            <a:pPr marL="273050" lvl="1">
              <a:buSzPct val="85000"/>
              <a:buFont typeface="Wingdings 2"/>
              <a:buChar char=""/>
            </a:pPr>
            <a:r>
              <a:rPr lang="en-GB" sz="2000" dirty="0"/>
              <a:t>In addition to these </a:t>
            </a:r>
            <a:r>
              <a:rPr lang="en-GB" sz="2000" b="1" i="1" dirty="0"/>
              <a:t>NGOs</a:t>
            </a:r>
            <a:r>
              <a:rPr lang="en-GB" sz="2000" dirty="0"/>
              <a:t> support community monitoring of service providers and the </a:t>
            </a:r>
            <a:r>
              <a:rPr lang="en-GB" sz="2000" b="1" i="1" dirty="0"/>
              <a:t>traditional authorities </a:t>
            </a:r>
            <a:r>
              <a:rPr lang="en-GB" sz="2000" dirty="0"/>
              <a:t>serve as more informal monitors.</a:t>
            </a:r>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23</a:t>
            </a:fld>
            <a:endParaRPr lang="en-GB" dirty="0"/>
          </a:p>
        </p:txBody>
      </p:sp>
    </p:spTree>
    <p:extLst>
      <p:ext uri="{BB962C8B-B14F-4D97-AF65-F5344CB8AC3E}">
        <p14:creationId xmlns:p14="http://schemas.microsoft.com/office/powerpoint/2010/main" val="1114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Accountability and Responsiveness</a:t>
            </a:r>
            <a:br>
              <a:rPr lang="en-GB" dirty="0"/>
            </a:br>
            <a:endParaRPr lang="en-GB" dirty="0"/>
          </a:p>
        </p:txBody>
      </p:sp>
      <p:sp>
        <p:nvSpPr>
          <p:cNvPr id="3" name="Text Placeholder 2"/>
          <p:cNvSpPr>
            <a:spLocks noGrp="1"/>
          </p:cNvSpPr>
          <p:nvPr>
            <p:ph type="body" sz="quarter" idx="12"/>
          </p:nvPr>
        </p:nvSpPr>
        <p:spPr>
          <a:xfrm>
            <a:off x="320511" y="1628800"/>
            <a:ext cx="8355945" cy="4608512"/>
          </a:xfrm>
        </p:spPr>
        <p:txBody>
          <a:bodyPr>
            <a:normAutofit fontScale="85000" lnSpcReduction="20000"/>
          </a:bodyPr>
          <a:lstStyle/>
          <a:p>
            <a:pPr marL="0" indent="0">
              <a:buNone/>
            </a:pPr>
            <a:r>
              <a:rPr lang="en-GB" sz="2200" b="1" dirty="0" smtClean="0"/>
              <a:t>Community Participation in accountability</a:t>
            </a:r>
          </a:p>
          <a:p>
            <a:pPr marL="0" indent="0">
              <a:buNone/>
            </a:pPr>
            <a:endParaRPr lang="en-GB" sz="2200" b="1" dirty="0"/>
          </a:p>
          <a:p>
            <a:r>
              <a:rPr lang="en-GB" sz="2200" dirty="0"/>
              <a:t>Community participation in monitoring and accountability occurs through citizens voicing their concerns and membership in oversight bodies monitoring the activities of the personnel in the health sector. </a:t>
            </a:r>
            <a:endParaRPr lang="en-GB" sz="2200" dirty="0" smtClean="0"/>
          </a:p>
          <a:p>
            <a:endParaRPr lang="en-GB" sz="2200" dirty="0"/>
          </a:p>
          <a:p>
            <a:r>
              <a:rPr lang="en-GB" sz="2200" dirty="0"/>
              <a:t>Rural Malawians complain about the health sector informally and formally.  </a:t>
            </a:r>
            <a:endParaRPr lang="en-GB" sz="2200" dirty="0" smtClean="0"/>
          </a:p>
          <a:p>
            <a:pPr lvl="1"/>
            <a:r>
              <a:rPr lang="en-GB" sz="2200" dirty="0" smtClean="0"/>
              <a:t>Grumbling amongst friends and relatives</a:t>
            </a:r>
          </a:p>
          <a:p>
            <a:pPr lvl="1"/>
            <a:r>
              <a:rPr lang="en-GB" sz="2200" dirty="0" smtClean="0"/>
              <a:t>Official complains against serious maltreatment</a:t>
            </a:r>
          </a:p>
          <a:p>
            <a:pPr marL="274638" lvl="1" indent="0">
              <a:buNone/>
            </a:pPr>
            <a:endParaRPr lang="en-GB" sz="2200" dirty="0"/>
          </a:p>
          <a:p>
            <a:pPr marL="273050" lvl="1">
              <a:buSzPct val="85000"/>
              <a:buFont typeface="Wingdings 2"/>
              <a:buChar char=""/>
            </a:pPr>
            <a:r>
              <a:rPr lang="en-GB" sz="2200" dirty="0" smtClean="0"/>
              <a:t>Monitoring formally and informally</a:t>
            </a:r>
          </a:p>
          <a:p>
            <a:pPr lvl="1"/>
            <a:r>
              <a:rPr lang="en-GB" sz="2200" dirty="0"/>
              <a:t>Spreading </a:t>
            </a:r>
            <a:r>
              <a:rPr lang="en-GB" sz="2200" dirty="0" smtClean="0"/>
              <a:t>information </a:t>
            </a:r>
            <a:r>
              <a:rPr lang="en-GB" sz="2200" dirty="0"/>
              <a:t>when they see drugs, mosquitos nets or nutritional supplements arriving at clinics, or at shops</a:t>
            </a:r>
          </a:p>
          <a:p>
            <a:pPr lvl="1"/>
            <a:r>
              <a:rPr lang="en-GB" sz="2200" dirty="0"/>
              <a:t>Membership of oversight </a:t>
            </a:r>
            <a:r>
              <a:rPr lang="en-GB" sz="2200" dirty="0" smtClean="0"/>
              <a:t>committees</a:t>
            </a:r>
            <a:endParaRPr lang="en-GB" sz="2200" dirty="0"/>
          </a:p>
          <a:p>
            <a:endParaRPr lang="en-GB" dirty="0"/>
          </a:p>
          <a:p>
            <a:pPr marL="0" indent="0">
              <a:buNone/>
            </a:pPr>
            <a:r>
              <a:rPr lang="en-GB" b="1" dirty="0" smtClean="0"/>
              <a:t> </a:t>
            </a:r>
          </a:p>
          <a:p>
            <a:pPr marL="0" indent="0">
              <a:buNone/>
            </a:pPr>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24</a:t>
            </a:fld>
            <a:endParaRPr lang="en-GB" dirty="0"/>
          </a:p>
        </p:txBody>
      </p:sp>
    </p:spTree>
    <p:extLst>
      <p:ext uri="{BB962C8B-B14F-4D97-AF65-F5344CB8AC3E}">
        <p14:creationId xmlns:p14="http://schemas.microsoft.com/office/powerpoint/2010/main" val="9737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Constraints on effective participation and accountability</a:t>
            </a:r>
            <a:endParaRPr lang="en-GB" dirty="0"/>
          </a:p>
        </p:txBody>
      </p:sp>
      <p:sp>
        <p:nvSpPr>
          <p:cNvPr id="3" name="Text Placeholder 2"/>
          <p:cNvSpPr>
            <a:spLocks noGrp="1"/>
          </p:cNvSpPr>
          <p:nvPr>
            <p:ph type="body" sz="quarter" idx="12"/>
          </p:nvPr>
        </p:nvSpPr>
        <p:spPr>
          <a:xfrm>
            <a:off x="320511" y="1628800"/>
            <a:ext cx="8139921" cy="4608512"/>
          </a:xfrm>
        </p:spPr>
        <p:txBody>
          <a:bodyPr>
            <a:normAutofit lnSpcReduction="10000"/>
          </a:bodyPr>
          <a:lstStyle/>
          <a:p>
            <a:pPr lvl="0"/>
            <a:r>
              <a:rPr lang="en-GB" dirty="0" smtClean="0"/>
              <a:t>Lack </a:t>
            </a:r>
            <a:r>
              <a:rPr lang="en-GB" dirty="0"/>
              <a:t>of genuine decentralisation of decision-making and of locally elected democratic institutions, as well as the very limited representation of women. </a:t>
            </a:r>
            <a:endParaRPr lang="en-GB" dirty="0" smtClean="0"/>
          </a:p>
          <a:p>
            <a:pPr marL="274638" lvl="1" indent="0">
              <a:buNone/>
            </a:pPr>
            <a:r>
              <a:rPr lang="en-GB" dirty="0" smtClean="0"/>
              <a:t> </a:t>
            </a:r>
            <a:endParaRPr lang="en-GB" dirty="0"/>
          </a:p>
          <a:p>
            <a:pPr lvl="0"/>
            <a:r>
              <a:rPr lang="en-GB" dirty="0" smtClean="0"/>
              <a:t>Lack </a:t>
            </a:r>
            <a:r>
              <a:rPr lang="en-GB" dirty="0"/>
              <a:t>of flexibility in donor </a:t>
            </a:r>
            <a:r>
              <a:rPr lang="en-GB" dirty="0" smtClean="0"/>
              <a:t>programmes funding NGOs.</a:t>
            </a:r>
          </a:p>
          <a:p>
            <a:pPr lvl="0"/>
            <a:endParaRPr lang="en-GB" dirty="0"/>
          </a:p>
          <a:p>
            <a:pPr lvl="0"/>
            <a:r>
              <a:rPr lang="en-GB" dirty="0" smtClean="0"/>
              <a:t>Motivation and competence of local health staff and traditional authorities</a:t>
            </a:r>
          </a:p>
          <a:p>
            <a:pPr lvl="0"/>
            <a:endParaRPr lang="en-GB" dirty="0"/>
          </a:p>
          <a:p>
            <a:pPr lvl="0"/>
            <a:r>
              <a:rPr lang="en-GB" dirty="0" smtClean="0"/>
              <a:t>Power imbalances at local level (social, gender, education, political connections)</a:t>
            </a:r>
          </a:p>
          <a:p>
            <a:pPr lvl="0"/>
            <a:endParaRPr lang="en-GB" dirty="0"/>
          </a:p>
          <a:p>
            <a:pPr lvl="0"/>
            <a:r>
              <a:rPr lang="en-GB" dirty="0" smtClean="0"/>
              <a:t>Weakness of supervision and effective sanctions in public health system</a:t>
            </a:r>
          </a:p>
          <a:p>
            <a:pPr lvl="0"/>
            <a:endParaRPr lang="en-GB" dirty="0"/>
          </a:p>
          <a:p>
            <a:pPr lvl="0"/>
            <a:r>
              <a:rPr lang="en-GB" dirty="0" smtClean="0"/>
              <a:t>Lack of transparency about resource use and system performance</a:t>
            </a:r>
          </a:p>
          <a:p>
            <a:pPr lvl="0"/>
            <a:endParaRPr lang="en-GB" dirty="0"/>
          </a:p>
          <a:p>
            <a:pPr lvl="0"/>
            <a:r>
              <a:rPr lang="en-GB" dirty="0" smtClean="0"/>
              <a:t>Lack of elected locally accountable representatives</a:t>
            </a:r>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25</a:t>
            </a:fld>
            <a:endParaRPr lang="en-GB" dirty="0"/>
          </a:p>
        </p:txBody>
      </p:sp>
    </p:spTree>
    <p:extLst>
      <p:ext uri="{BB962C8B-B14F-4D97-AF65-F5344CB8AC3E}">
        <p14:creationId xmlns:p14="http://schemas.microsoft.com/office/powerpoint/2010/main" val="103305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 of findings </a:t>
            </a:r>
            <a:endParaRPr lang="en-GB" dirty="0"/>
          </a:p>
        </p:txBody>
      </p:sp>
      <p:sp>
        <p:nvSpPr>
          <p:cNvPr id="3" name="Text Placeholder 2"/>
          <p:cNvSpPr>
            <a:spLocks noGrp="1"/>
          </p:cNvSpPr>
          <p:nvPr>
            <p:ph type="body" sz="quarter" idx="12"/>
          </p:nvPr>
        </p:nvSpPr>
        <p:spPr>
          <a:xfrm>
            <a:off x="320511" y="1628800"/>
            <a:ext cx="8427953" cy="4608512"/>
          </a:xfrm>
        </p:spPr>
        <p:txBody>
          <a:bodyPr>
            <a:normAutofit lnSpcReduction="10000"/>
          </a:bodyPr>
          <a:lstStyle/>
          <a:p>
            <a:pPr marL="0" indent="0">
              <a:buNone/>
            </a:pPr>
            <a:r>
              <a:rPr lang="en-GB" b="1" dirty="0"/>
              <a:t>Implications for Government of Malawi </a:t>
            </a:r>
          </a:p>
          <a:p>
            <a:pPr lvl="0"/>
            <a:r>
              <a:rPr lang="en-GB" dirty="0" smtClean="0"/>
              <a:t>Lack of decentralisation </a:t>
            </a:r>
            <a:r>
              <a:rPr lang="en-GB" dirty="0"/>
              <a:t>of public resource allocation decisions undermines </a:t>
            </a:r>
            <a:r>
              <a:rPr lang="en-GB" dirty="0" smtClean="0"/>
              <a:t>value </a:t>
            </a:r>
            <a:r>
              <a:rPr lang="en-GB" dirty="0"/>
              <a:t>of the local planning structures (here, the VDCs and ADCs) that have been </a:t>
            </a:r>
            <a:r>
              <a:rPr lang="en-GB" dirty="0" smtClean="0"/>
              <a:t>created, though there is some local capacity.</a:t>
            </a:r>
          </a:p>
          <a:p>
            <a:pPr marL="0" lvl="0" indent="0">
              <a:buNone/>
            </a:pPr>
            <a:endParaRPr lang="en-GB" dirty="0"/>
          </a:p>
          <a:p>
            <a:pPr lvl="0"/>
            <a:r>
              <a:rPr lang="en-GB" dirty="0" smtClean="0"/>
              <a:t>Effective </a:t>
            </a:r>
            <a:r>
              <a:rPr lang="en-GB" dirty="0"/>
              <a:t>accountability to service </a:t>
            </a:r>
            <a:r>
              <a:rPr lang="en-GB" dirty="0" smtClean="0"/>
              <a:t>users constrained </a:t>
            </a:r>
            <a:r>
              <a:rPr lang="en-GB" dirty="0"/>
              <a:t>by the weakness of supervision and management in the public health sector, including the lack of effective and credible sanctions for poor performance by staff. </a:t>
            </a:r>
          </a:p>
          <a:p>
            <a:pPr lvl="0"/>
            <a:endParaRPr lang="en-GB" dirty="0" smtClean="0"/>
          </a:p>
          <a:p>
            <a:pPr lvl="0"/>
            <a:r>
              <a:rPr lang="en-GB" dirty="0" smtClean="0"/>
              <a:t>Lack of </a:t>
            </a:r>
            <a:r>
              <a:rPr lang="en-GB" dirty="0"/>
              <a:t>systematic and regular monitoring and supervision of facilities, which would include close oversight of, and the provision of feedback on and response to, data from facilities. </a:t>
            </a:r>
            <a:endParaRPr lang="en-GB" dirty="0" smtClean="0"/>
          </a:p>
          <a:p>
            <a:pPr lvl="0"/>
            <a:endParaRPr lang="en-GB" dirty="0"/>
          </a:p>
          <a:p>
            <a:pPr lvl="0"/>
            <a:r>
              <a:rPr lang="en-GB" dirty="0" smtClean="0"/>
              <a:t>Strengthening </a:t>
            </a:r>
            <a:r>
              <a:rPr lang="en-GB" dirty="0"/>
              <a:t>accountability requires enabling community members to act on their rights to services and good treatment, as well as improving the flow of information on how public resources for health are allocated and used. </a:t>
            </a:r>
            <a:endParaRPr lang="en-GB" dirty="0" smtClean="0"/>
          </a:p>
          <a:p>
            <a:pPr lvl="0"/>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26</a:t>
            </a:fld>
            <a:endParaRPr lang="en-GB" dirty="0"/>
          </a:p>
        </p:txBody>
      </p:sp>
    </p:spTree>
    <p:extLst>
      <p:ext uri="{BB962C8B-B14F-4D97-AF65-F5344CB8AC3E}">
        <p14:creationId xmlns:p14="http://schemas.microsoft.com/office/powerpoint/2010/main" val="33296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 of findings </a:t>
            </a:r>
            <a:endParaRPr lang="en-GB" dirty="0"/>
          </a:p>
        </p:txBody>
      </p:sp>
      <p:sp>
        <p:nvSpPr>
          <p:cNvPr id="3" name="Text Placeholder 2"/>
          <p:cNvSpPr>
            <a:spLocks noGrp="1"/>
          </p:cNvSpPr>
          <p:nvPr>
            <p:ph type="body" sz="quarter" idx="12"/>
          </p:nvPr>
        </p:nvSpPr>
        <p:spPr>
          <a:xfrm>
            <a:off x="320511" y="1628800"/>
            <a:ext cx="8427953" cy="4608512"/>
          </a:xfrm>
        </p:spPr>
        <p:txBody>
          <a:bodyPr>
            <a:normAutofit/>
          </a:bodyPr>
          <a:lstStyle/>
          <a:p>
            <a:pPr marL="0" indent="0">
              <a:buNone/>
            </a:pPr>
            <a:r>
              <a:rPr lang="en-GB" sz="2000" b="1" dirty="0" smtClean="0"/>
              <a:t>Implications </a:t>
            </a:r>
            <a:r>
              <a:rPr lang="en-GB" sz="2000" b="1" dirty="0"/>
              <a:t>for Donors and NGOs </a:t>
            </a:r>
            <a:endParaRPr lang="en-GB" sz="2000" b="1" dirty="0" smtClean="0"/>
          </a:p>
          <a:p>
            <a:pPr marL="0" indent="0">
              <a:buNone/>
            </a:pPr>
            <a:endParaRPr lang="en-GB" b="1" dirty="0"/>
          </a:p>
          <a:p>
            <a:pPr marL="0" lvl="0" indent="0">
              <a:buNone/>
            </a:pPr>
            <a:r>
              <a:rPr lang="en-GB" sz="2000" dirty="0" smtClean="0"/>
              <a:t>Findings </a:t>
            </a:r>
            <a:r>
              <a:rPr lang="en-GB" sz="2000" dirty="0" smtClean="0"/>
              <a:t>a </a:t>
            </a:r>
            <a:r>
              <a:rPr lang="en-GB" sz="2000" dirty="0"/>
              <a:t>challenge for donor action, since sector support from donors to the </a:t>
            </a:r>
            <a:r>
              <a:rPr lang="en-GB" sz="2000" dirty="0" smtClean="0"/>
              <a:t>health sector is </a:t>
            </a:r>
            <a:r>
              <a:rPr lang="en-GB" sz="2000" dirty="0"/>
              <a:t>largely </a:t>
            </a:r>
            <a:r>
              <a:rPr lang="en-GB" sz="2000" dirty="0" smtClean="0"/>
              <a:t>through </a:t>
            </a:r>
            <a:r>
              <a:rPr lang="en-GB" sz="2000" dirty="0"/>
              <a:t>existing government systems and processes which </a:t>
            </a:r>
            <a:r>
              <a:rPr lang="en-GB" sz="2000" dirty="0" smtClean="0"/>
              <a:t>are </a:t>
            </a:r>
            <a:r>
              <a:rPr lang="en-GB" sz="2000" dirty="0"/>
              <a:t>biased against effective community </a:t>
            </a:r>
            <a:r>
              <a:rPr lang="en-GB" sz="2000" dirty="0" smtClean="0"/>
              <a:t>participation. Support therefore </a:t>
            </a:r>
            <a:r>
              <a:rPr lang="en-GB" sz="2000" dirty="0"/>
              <a:t>likely to reinforce these biases, unless it is specifically designed to counter them.  </a:t>
            </a:r>
            <a:endParaRPr lang="en-GB" sz="2000" dirty="0" smtClean="0"/>
          </a:p>
          <a:p>
            <a:pPr lvl="0"/>
            <a:endParaRPr lang="en-GB" sz="2000" dirty="0"/>
          </a:p>
          <a:p>
            <a:pPr marL="0" lvl="0" indent="0">
              <a:buNone/>
            </a:pPr>
            <a:r>
              <a:rPr lang="en-GB" sz="2000" dirty="0" smtClean="0"/>
              <a:t>Tempting </a:t>
            </a:r>
            <a:r>
              <a:rPr lang="en-GB" sz="2000" dirty="0"/>
              <a:t>for donors to respond to the challenges highlighted </a:t>
            </a:r>
            <a:r>
              <a:rPr lang="en-GB" sz="2000" dirty="0" smtClean="0"/>
              <a:t>by </a:t>
            </a:r>
            <a:r>
              <a:rPr lang="en-GB" sz="2000" dirty="0"/>
              <a:t>bypassing </a:t>
            </a:r>
            <a:r>
              <a:rPr lang="en-GB" sz="2000" dirty="0" smtClean="0"/>
              <a:t>currently </a:t>
            </a:r>
            <a:r>
              <a:rPr lang="en-GB" sz="2000" dirty="0"/>
              <a:t>relatively ineffective official </a:t>
            </a:r>
            <a:r>
              <a:rPr lang="en-GB" sz="2000" dirty="0" smtClean="0"/>
              <a:t>processes, to </a:t>
            </a:r>
            <a:r>
              <a:rPr lang="en-GB" sz="2000" dirty="0"/>
              <a:t>work directly with communities</a:t>
            </a:r>
            <a:r>
              <a:rPr lang="en-GB" sz="2000" dirty="0" smtClean="0"/>
              <a:t>. But study shows limitations of current forms of use and engagement with NGOs.</a:t>
            </a:r>
          </a:p>
          <a:p>
            <a:pPr marL="274638" lvl="1" indent="0">
              <a:buNone/>
            </a:pPr>
            <a:endParaRPr lang="en-GB" dirty="0" smtClean="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27</a:t>
            </a:fld>
            <a:endParaRPr lang="en-GB" dirty="0"/>
          </a:p>
        </p:txBody>
      </p:sp>
    </p:spTree>
    <p:extLst>
      <p:ext uri="{BB962C8B-B14F-4D97-AF65-F5344CB8AC3E}">
        <p14:creationId xmlns:p14="http://schemas.microsoft.com/office/powerpoint/2010/main" val="30159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Proposed principles for enhancing participation in Malawi health</a:t>
            </a:r>
            <a:endParaRPr lang="en-GB" dirty="0"/>
          </a:p>
        </p:txBody>
      </p:sp>
      <p:sp>
        <p:nvSpPr>
          <p:cNvPr id="3" name="Text Placeholder 2"/>
          <p:cNvSpPr>
            <a:spLocks noGrp="1"/>
          </p:cNvSpPr>
          <p:nvPr>
            <p:ph type="body" sz="quarter" idx="12"/>
          </p:nvPr>
        </p:nvSpPr>
        <p:spPr>
          <a:xfrm>
            <a:off x="320511" y="1628800"/>
            <a:ext cx="8139921" cy="4608512"/>
          </a:xfrm>
        </p:spPr>
        <p:txBody>
          <a:bodyPr>
            <a:normAutofit fontScale="85000" lnSpcReduction="10000"/>
          </a:bodyPr>
          <a:lstStyle/>
          <a:p>
            <a:pPr marL="342900" lvl="0" indent="-342900">
              <a:buAutoNum type="arabicPeriod"/>
            </a:pPr>
            <a:r>
              <a:rPr lang="en-GB" sz="2000" dirty="0" smtClean="0"/>
              <a:t>Support through NGOs needs careful design to reinforce participation and ownership and build capacity</a:t>
            </a:r>
            <a:r>
              <a:rPr lang="en-GB" sz="2000" dirty="0" smtClean="0"/>
              <a:t>.</a:t>
            </a:r>
          </a:p>
          <a:p>
            <a:pPr marL="342900" lvl="0" indent="-342900">
              <a:buAutoNum type="arabicPeriod"/>
            </a:pPr>
            <a:r>
              <a:rPr lang="en-GB" sz="2000" dirty="0" smtClean="0"/>
              <a:t>Stronger understanding of formal and informal structures through which communities engage and participate is required.</a:t>
            </a:r>
          </a:p>
          <a:p>
            <a:pPr marL="342900" lvl="0" indent="-342900">
              <a:buAutoNum type="arabicPeriod"/>
            </a:pPr>
            <a:r>
              <a:rPr lang="en-GB" sz="2000" dirty="0" smtClean="0"/>
              <a:t>Sustainable participation likely to be rooted in existing social organisations and networks, and formal structures of budgeting and planning.</a:t>
            </a:r>
          </a:p>
          <a:p>
            <a:pPr marL="342900" lvl="0" indent="-342900">
              <a:buAutoNum type="arabicPeriod"/>
            </a:pPr>
            <a:r>
              <a:rPr lang="en-GB" sz="2000" dirty="0" smtClean="0"/>
              <a:t>Strengthening in planning and budgeting requires discretion over resources at local level and enhanced oversight of how resources used.</a:t>
            </a:r>
          </a:p>
          <a:p>
            <a:pPr marL="342900" lvl="0" indent="-342900">
              <a:buAutoNum type="arabicPeriod"/>
            </a:pPr>
            <a:r>
              <a:rPr lang="en-GB" sz="2000" dirty="0" smtClean="0"/>
              <a:t>Such initiatives need careful design to enhance accountability.</a:t>
            </a:r>
          </a:p>
          <a:p>
            <a:pPr marL="342900" lvl="0" indent="-342900">
              <a:buAutoNum type="arabicPeriod"/>
            </a:pPr>
            <a:r>
              <a:rPr lang="en-GB" sz="2000" dirty="0" smtClean="0"/>
              <a:t>Strengthening participation in service delivery should build on existing community-led structures and initiatives.</a:t>
            </a:r>
          </a:p>
          <a:p>
            <a:pPr marL="342900" lvl="0" indent="-342900">
              <a:buAutoNum type="arabicPeriod"/>
            </a:pPr>
            <a:r>
              <a:rPr lang="en-GB" sz="2000" dirty="0" smtClean="0"/>
              <a:t>Improving effectiveness and accountability of health service provision requires strengthened management in the public system.</a:t>
            </a:r>
          </a:p>
          <a:p>
            <a:pPr marL="342900" lvl="0" indent="-342900">
              <a:buAutoNum type="arabicPeriod"/>
            </a:pPr>
            <a:r>
              <a:rPr lang="en-GB" sz="2000" dirty="0" smtClean="0"/>
              <a:t>Improving ability of communities to monitor use of resources requires greater transparency in information.</a:t>
            </a:r>
            <a:endParaRPr lang="en-GB" sz="2000" dirty="0" smtClean="0"/>
          </a:p>
          <a:p>
            <a:pPr marL="274638" lvl="1" indent="0">
              <a:buNone/>
            </a:pPr>
            <a:r>
              <a:rPr lang="en-GB" dirty="0" smtClean="0"/>
              <a:t> </a:t>
            </a:r>
            <a:endParaRPr lang="en-GB" dirty="0"/>
          </a:p>
          <a:p>
            <a:pPr lvl="0"/>
            <a:endParaRPr lang="en-GB" dirty="0"/>
          </a:p>
          <a:p>
            <a:pPr lvl="0"/>
            <a:endParaRPr lang="en-GB" dirty="0" smtClean="0"/>
          </a:p>
          <a:p>
            <a:pPr lvl="0"/>
            <a:endParaRPr lang="en-GB" dirty="0"/>
          </a:p>
          <a:p>
            <a:pPr lvl="0"/>
            <a:endParaRPr lang="en-GB" dirty="0" smtClean="0"/>
          </a:p>
          <a:p>
            <a:pPr lvl="0"/>
            <a:endParaRPr lang="en-GB" dirty="0"/>
          </a:p>
          <a:p>
            <a:pPr lvl="0"/>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28</a:t>
            </a:fld>
            <a:endParaRPr lang="en-GB" dirty="0"/>
          </a:p>
        </p:txBody>
      </p:sp>
    </p:spTree>
    <p:extLst>
      <p:ext uri="{BB962C8B-B14F-4D97-AF65-F5344CB8AC3E}">
        <p14:creationId xmlns:p14="http://schemas.microsoft.com/office/powerpoint/2010/main" val="102525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869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Purpose</a:t>
            </a:r>
            <a:endParaRPr lang="en-GB" dirty="0"/>
          </a:p>
        </p:txBody>
      </p:sp>
      <p:sp>
        <p:nvSpPr>
          <p:cNvPr id="3" name="Text Placeholder 2"/>
          <p:cNvSpPr>
            <a:spLocks noGrp="1"/>
          </p:cNvSpPr>
          <p:nvPr>
            <p:ph type="body" sz="quarter" idx="12"/>
          </p:nvPr>
        </p:nvSpPr>
        <p:spPr>
          <a:xfrm>
            <a:off x="320511" y="1628800"/>
            <a:ext cx="8355945" cy="4608512"/>
          </a:xfrm>
        </p:spPr>
        <p:txBody>
          <a:bodyPr>
            <a:normAutofit/>
          </a:bodyPr>
          <a:lstStyle/>
          <a:p>
            <a:pPr marL="0" indent="0">
              <a:buNone/>
            </a:pPr>
            <a:r>
              <a:rPr lang="en-GB" dirty="0" smtClean="0"/>
              <a:t>Study emerges from concerns about tension between government and community “ownership”… </a:t>
            </a:r>
          </a:p>
          <a:p>
            <a:pPr marL="0" indent="0">
              <a:buNone/>
            </a:pPr>
            <a:endParaRPr lang="en-GB" dirty="0"/>
          </a:p>
          <a:p>
            <a:pPr marL="0" indent="0">
              <a:buNone/>
            </a:pPr>
            <a:r>
              <a:rPr lang="en-GB" dirty="0" smtClean="0"/>
              <a:t>Overall </a:t>
            </a:r>
            <a:r>
              <a:rPr lang="en-GB" dirty="0"/>
              <a:t>objective </a:t>
            </a:r>
            <a:r>
              <a:rPr lang="en-GB" dirty="0" smtClean="0"/>
              <a:t>of study to:</a:t>
            </a:r>
          </a:p>
          <a:p>
            <a:endParaRPr lang="en-GB" dirty="0"/>
          </a:p>
          <a:p>
            <a:pPr marL="549910" lvl="2" indent="0">
              <a:buNone/>
            </a:pPr>
            <a:r>
              <a:rPr lang="en-GB" i="1" dirty="0" smtClean="0"/>
              <a:t>“Develop and pilot test a methodological framework that can be used by international development agencies (and others) to improve the understanding of the importance of local ownership and participation for aid effectiveness.”</a:t>
            </a:r>
          </a:p>
          <a:p>
            <a:endParaRPr lang="en-GB" dirty="0" smtClean="0"/>
          </a:p>
          <a:p>
            <a:pPr marL="0" indent="0">
              <a:buNone/>
            </a:pPr>
            <a:r>
              <a:rPr lang="en-GB" dirty="0" smtClean="0"/>
              <a:t>Specific contribution to develop framework for classification and analysis of participation, and field testing, based on a typology and systematic analysis of types of participation… first step to understanding its effects</a:t>
            </a:r>
            <a:endParaRPr lang="en-GB" dirty="0"/>
          </a:p>
          <a:p>
            <a:pPr marL="0" indent="0">
              <a:buNone/>
            </a:pPr>
            <a:endParaRPr lang="en-GB" dirty="0"/>
          </a:p>
          <a:p>
            <a:endParaRPr lang="en-GB" dirty="0" smtClean="0"/>
          </a:p>
          <a:p>
            <a:endParaRPr lang="en-GB" dirty="0"/>
          </a:p>
          <a:p>
            <a:endParaRPr lang="en-GB" dirty="0"/>
          </a:p>
          <a:p>
            <a:endParaRPr lang="en-GB" dirty="0" smtClean="0"/>
          </a:p>
          <a:p>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3</a:t>
            </a:fld>
            <a:endParaRPr lang="en-GB" dirty="0"/>
          </a:p>
        </p:txBody>
      </p:sp>
    </p:spTree>
    <p:extLst>
      <p:ext uri="{BB962C8B-B14F-4D97-AF65-F5344CB8AC3E}">
        <p14:creationId xmlns:p14="http://schemas.microsoft.com/office/powerpoint/2010/main" val="12487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Participation: evidence and issues</a:t>
            </a:r>
            <a:endParaRPr lang="en-GB" dirty="0"/>
          </a:p>
        </p:txBody>
      </p:sp>
      <p:sp>
        <p:nvSpPr>
          <p:cNvPr id="3" name="Text Placeholder 2"/>
          <p:cNvSpPr>
            <a:spLocks noGrp="1"/>
          </p:cNvSpPr>
          <p:nvPr>
            <p:ph type="body" sz="quarter" idx="12"/>
          </p:nvPr>
        </p:nvSpPr>
        <p:spPr>
          <a:xfrm>
            <a:off x="320511" y="1628800"/>
            <a:ext cx="8355945" cy="4608512"/>
          </a:xfrm>
        </p:spPr>
        <p:txBody>
          <a:bodyPr>
            <a:normAutofit/>
          </a:bodyPr>
          <a:lstStyle/>
          <a:p>
            <a:pPr marL="0" indent="0">
              <a:buNone/>
            </a:pPr>
            <a:r>
              <a:rPr lang="en-GB" sz="2000" dirty="0"/>
              <a:t>Strong donor emphasis on “participatory approaches”, but lack of a clear assessment  and conceptual framework, and some scepticism about value of the approach. </a:t>
            </a:r>
            <a:r>
              <a:rPr lang="en-GB" sz="2000" dirty="0" smtClean="0"/>
              <a:t>Recent series of reviews of evidence:</a:t>
            </a:r>
            <a:endParaRPr lang="en-GB" sz="2000" dirty="0"/>
          </a:p>
          <a:p>
            <a:pPr marL="0" indent="0">
              <a:buNone/>
            </a:pPr>
            <a:endParaRPr lang="en-GB" sz="2000" dirty="0" smtClean="0"/>
          </a:p>
          <a:p>
            <a:pPr marL="0" indent="0">
              <a:buNone/>
            </a:pPr>
            <a:r>
              <a:rPr lang="en-GB" sz="2000" dirty="0" err="1" smtClean="0"/>
              <a:t>Gaventa</a:t>
            </a:r>
            <a:r>
              <a:rPr lang="en-GB" sz="2000" dirty="0" smtClean="0"/>
              <a:t> and Barrett: evidence on results of citizen engagement</a:t>
            </a:r>
          </a:p>
          <a:p>
            <a:pPr marL="0" indent="0">
              <a:buNone/>
            </a:pPr>
            <a:endParaRPr lang="en-GB" sz="2000" dirty="0"/>
          </a:p>
          <a:p>
            <a:pPr marL="0" indent="0">
              <a:buNone/>
            </a:pPr>
            <a:r>
              <a:rPr lang="en-GB" sz="2000" dirty="0"/>
              <a:t>Speer: evidence on participatory governance mechanisms</a:t>
            </a:r>
          </a:p>
          <a:p>
            <a:pPr marL="0" indent="0">
              <a:buNone/>
            </a:pPr>
            <a:endParaRPr lang="en-GB" sz="2000" dirty="0" smtClean="0"/>
          </a:p>
          <a:p>
            <a:pPr marL="0" indent="0">
              <a:buNone/>
            </a:pPr>
            <a:r>
              <a:rPr lang="en-GB" sz="2000" dirty="0" err="1" smtClean="0"/>
              <a:t>Mansuri</a:t>
            </a:r>
            <a:r>
              <a:rPr lang="en-GB" sz="2000" dirty="0" smtClean="0"/>
              <a:t> </a:t>
            </a:r>
            <a:r>
              <a:rPr lang="en-GB" sz="2000" dirty="0"/>
              <a:t>and </a:t>
            </a:r>
            <a:r>
              <a:rPr lang="en-GB" sz="2000" dirty="0" err="1" smtClean="0"/>
              <a:t>Rao</a:t>
            </a:r>
            <a:r>
              <a:rPr lang="en-GB" sz="2000" dirty="0" smtClean="0"/>
              <a:t>: evidence on </a:t>
            </a:r>
            <a:r>
              <a:rPr lang="en-GB" sz="2000" dirty="0"/>
              <a:t>participatory </a:t>
            </a:r>
            <a:r>
              <a:rPr lang="en-GB" sz="2000" dirty="0" smtClean="0"/>
              <a:t>project approaches</a:t>
            </a:r>
          </a:p>
          <a:p>
            <a:pPr marL="0" indent="0">
              <a:buNone/>
            </a:pPr>
            <a:endParaRPr lang="en-GB" sz="2000" dirty="0"/>
          </a:p>
          <a:p>
            <a:pPr marL="0" indent="0">
              <a:buNone/>
            </a:pPr>
            <a:r>
              <a:rPr lang="en-GB" sz="2000" dirty="0" smtClean="0"/>
              <a:t>Conclusions: mildly positive experience with project approaches, stronger with citizen engagement (more “organic”)… but highly context </a:t>
            </a:r>
            <a:r>
              <a:rPr lang="en-GB" sz="2000" dirty="0" smtClean="0"/>
              <a:t>dependent. Points to need for more detailed and </a:t>
            </a:r>
            <a:r>
              <a:rPr lang="en-GB" sz="2000" smtClean="0"/>
              <a:t>systematic analysis</a:t>
            </a:r>
            <a:endParaRPr lang="en-GB" sz="2000" dirty="0"/>
          </a:p>
          <a:p>
            <a:pPr marL="0" indent="0">
              <a:buNone/>
            </a:pPr>
            <a:endParaRPr lang="en-GB" dirty="0"/>
          </a:p>
          <a:p>
            <a:pPr marL="0" indent="0">
              <a:buNone/>
            </a:pPr>
            <a:endParaRPr lang="en-GB" dirty="0"/>
          </a:p>
          <a:p>
            <a:pPr marL="0" indent="0">
              <a:buNone/>
            </a:pPr>
            <a:endParaRPr lang="en-GB" dirty="0"/>
          </a:p>
          <a:p>
            <a:endParaRPr lang="en-GB" dirty="0" smtClean="0"/>
          </a:p>
          <a:p>
            <a:pPr marL="0" indent="0">
              <a:buNone/>
            </a:pPr>
            <a:endParaRPr lang="en-GB" dirty="0"/>
          </a:p>
          <a:p>
            <a:endParaRPr lang="en-GB" dirty="0"/>
          </a:p>
          <a:p>
            <a:endParaRPr lang="en-GB" dirty="0" smtClean="0"/>
          </a:p>
          <a:p>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4</a:t>
            </a:fld>
            <a:endParaRPr lang="en-GB" dirty="0"/>
          </a:p>
        </p:txBody>
      </p:sp>
    </p:spTree>
    <p:extLst>
      <p:ext uri="{BB962C8B-B14F-4D97-AF65-F5344CB8AC3E}">
        <p14:creationId xmlns:p14="http://schemas.microsoft.com/office/powerpoint/2010/main" val="323459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Methodological framework</a:t>
            </a:r>
            <a:endParaRPr lang="en-GB" dirty="0"/>
          </a:p>
        </p:txBody>
      </p:sp>
      <p:sp>
        <p:nvSpPr>
          <p:cNvPr id="3" name="Text Placeholder 2"/>
          <p:cNvSpPr>
            <a:spLocks noGrp="1"/>
          </p:cNvSpPr>
          <p:nvPr>
            <p:ph type="body" sz="quarter" idx="12"/>
          </p:nvPr>
        </p:nvSpPr>
        <p:spPr>
          <a:xfrm>
            <a:off x="320511" y="1628800"/>
            <a:ext cx="8427953" cy="4608512"/>
          </a:xfrm>
        </p:spPr>
        <p:txBody>
          <a:bodyPr>
            <a:normAutofit fontScale="92500" lnSpcReduction="10000"/>
          </a:bodyPr>
          <a:lstStyle/>
          <a:p>
            <a:pPr marL="0" indent="0">
              <a:buNone/>
            </a:pPr>
            <a:r>
              <a:rPr lang="en-GB" dirty="0" smtClean="0"/>
              <a:t>Core </a:t>
            </a:r>
            <a:r>
              <a:rPr lang="en-GB" dirty="0"/>
              <a:t>of the methodological framework proposed for analysing the role of participation in programme </a:t>
            </a:r>
            <a:r>
              <a:rPr lang="en-GB" dirty="0" smtClean="0"/>
              <a:t>effectiveness includes</a:t>
            </a:r>
          </a:p>
          <a:p>
            <a:endParaRPr lang="en-GB" dirty="0"/>
          </a:p>
          <a:p>
            <a:pPr lvl="0"/>
            <a:r>
              <a:rPr lang="en-GB" b="1" dirty="0"/>
              <a:t>Categories of participation </a:t>
            </a:r>
            <a:r>
              <a:rPr lang="en-GB" b="1" dirty="0" smtClean="0"/>
              <a:t>- </a:t>
            </a:r>
            <a:r>
              <a:rPr lang="en-GB" dirty="0" smtClean="0"/>
              <a:t>distinguished </a:t>
            </a:r>
            <a:r>
              <a:rPr lang="en-GB" dirty="0"/>
              <a:t>in relation to the main phases of the programme (or policy implementation) </a:t>
            </a:r>
            <a:r>
              <a:rPr lang="en-GB" dirty="0" smtClean="0"/>
              <a:t>cycle.</a:t>
            </a:r>
          </a:p>
          <a:p>
            <a:pPr marL="0" lvl="0" indent="0">
              <a:buNone/>
            </a:pPr>
            <a:endParaRPr lang="en-GB" dirty="0" smtClean="0"/>
          </a:p>
          <a:p>
            <a:pPr lvl="0"/>
            <a:r>
              <a:rPr lang="en-GB" b="1" dirty="0" smtClean="0"/>
              <a:t>Forms </a:t>
            </a:r>
            <a:r>
              <a:rPr lang="en-GB" b="1" dirty="0"/>
              <a:t>of </a:t>
            </a:r>
            <a:r>
              <a:rPr lang="en-GB" b="1" dirty="0" smtClean="0"/>
              <a:t>participation - </a:t>
            </a:r>
            <a:r>
              <a:rPr lang="en-GB" dirty="0" smtClean="0"/>
              <a:t>associated </a:t>
            </a:r>
            <a:r>
              <a:rPr lang="en-GB" dirty="0"/>
              <a:t>with </a:t>
            </a:r>
            <a:r>
              <a:rPr lang="en-GB" dirty="0" smtClean="0"/>
              <a:t>different phases of the programme</a:t>
            </a:r>
          </a:p>
          <a:p>
            <a:pPr marL="0" lvl="0" indent="0">
              <a:buNone/>
            </a:pPr>
            <a:endParaRPr lang="en-GB" dirty="0"/>
          </a:p>
          <a:p>
            <a:pPr lvl="0"/>
            <a:r>
              <a:rPr lang="en-GB" b="1" dirty="0" smtClean="0"/>
              <a:t>Who participates? </a:t>
            </a:r>
            <a:r>
              <a:rPr lang="en-GB" dirty="0" smtClean="0"/>
              <a:t>-  (recognising </a:t>
            </a:r>
            <a:r>
              <a:rPr lang="en-GB" dirty="0"/>
              <a:t>that opportunities for participation may be structured by social and political </a:t>
            </a:r>
            <a:r>
              <a:rPr lang="en-GB" dirty="0" smtClean="0"/>
              <a:t>conditions) </a:t>
            </a:r>
          </a:p>
          <a:p>
            <a:pPr lvl="0"/>
            <a:endParaRPr lang="en-GB" dirty="0"/>
          </a:p>
          <a:p>
            <a:pPr lvl="0"/>
            <a:r>
              <a:rPr lang="en-GB" b="1" dirty="0" smtClean="0"/>
              <a:t>What are the motives for participation?</a:t>
            </a:r>
          </a:p>
          <a:p>
            <a:pPr lvl="0"/>
            <a:endParaRPr lang="en-GB" dirty="0" smtClean="0"/>
          </a:p>
          <a:p>
            <a:pPr lvl="0"/>
            <a:r>
              <a:rPr lang="en-GB" b="1" dirty="0" smtClean="0"/>
              <a:t>To what extent are preconditions for effective participation met?</a:t>
            </a:r>
          </a:p>
          <a:p>
            <a:pPr lvl="0"/>
            <a:endParaRPr lang="en-GB" b="1" dirty="0" smtClean="0"/>
          </a:p>
          <a:p>
            <a:pPr lvl="0"/>
            <a:r>
              <a:rPr lang="en-GB" b="1" dirty="0" smtClean="0"/>
              <a:t>What are the results of participation </a:t>
            </a:r>
          </a:p>
          <a:p>
            <a:pPr lvl="0"/>
            <a:endParaRPr lang="en-GB" dirty="0"/>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5</a:t>
            </a:fld>
            <a:endParaRPr lang="en-GB" dirty="0"/>
          </a:p>
        </p:txBody>
      </p:sp>
    </p:spTree>
    <p:extLst>
      <p:ext uri="{BB962C8B-B14F-4D97-AF65-F5344CB8AC3E}">
        <p14:creationId xmlns:p14="http://schemas.microsoft.com/office/powerpoint/2010/main" val="242246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Methodological Framework - Participation Matrix</a:t>
            </a:r>
            <a:endParaRPr lang="en-GB" dirty="0"/>
          </a:p>
        </p:txBody>
      </p:sp>
      <p:sp>
        <p:nvSpPr>
          <p:cNvPr id="3" name="Text Placeholder 2"/>
          <p:cNvSpPr>
            <a:spLocks noGrp="1"/>
          </p:cNvSpPr>
          <p:nvPr>
            <p:ph type="body" sz="quarter" idx="12"/>
          </p:nvPr>
        </p:nvSpPr>
        <p:spPr>
          <a:xfrm>
            <a:off x="320511" y="1628800"/>
            <a:ext cx="8571969" cy="4608512"/>
          </a:xfrm>
        </p:spPr>
        <p:txBody>
          <a:bodyPr/>
          <a:lstStyle/>
          <a:p>
            <a:pPr marL="0" indent="0">
              <a:buNone/>
            </a:pPr>
            <a:endParaRPr lang="en-GB" dirty="0"/>
          </a:p>
        </p:txBody>
      </p:sp>
      <p:sp>
        <p:nvSpPr>
          <p:cNvPr id="5" name="Date Placeholder 4"/>
          <p:cNvSpPr>
            <a:spLocks noGrp="1"/>
          </p:cNvSpPr>
          <p:nvPr>
            <p:ph type="dt" sz="half" idx="13"/>
          </p:nvPr>
        </p:nvSpPr>
        <p:spPr/>
        <p:txBody>
          <a:bodyPr/>
          <a:lstStyle/>
          <a:p>
            <a:r>
              <a:rPr lang="en-US" smtClean="0"/>
              <a:t>04 June 2013</a:t>
            </a:r>
            <a:endParaRPr lang="en-GB" dirty="0"/>
          </a:p>
        </p:txBody>
      </p:sp>
      <p:sp>
        <p:nvSpPr>
          <p:cNvPr id="6" name="Footer Placeholder 5"/>
          <p:cNvSpPr>
            <a:spLocks noGrp="1"/>
          </p:cNvSpPr>
          <p:nvPr>
            <p:ph type="ftr" sz="quarter" idx="3"/>
          </p:nvPr>
        </p:nvSpPr>
        <p:spPr/>
        <p:txBody>
          <a:bodyPr/>
          <a:lstStyle/>
          <a:p>
            <a:pPr algn="ctr"/>
            <a:r>
              <a:rPr lang="en-GB" smtClean="0">
                <a:solidFill>
                  <a:srgbClr val="FFFFFF"/>
                </a:solidFill>
                <a:latin typeface="Arial" charset="0"/>
                <a:cs typeface="Arial" charset="0"/>
                <a:sym typeface="Arial" charset="0"/>
              </a:rPr>
              <a:t>© 2011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6</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721634661"/>
              </p:ext>
            </p:extLst>
          </p:nvPr>
        </p:nvGraphicFramePr>
        <p:xfrm>
          <a:off x="179512" y="1412777"/>
          <a:ext cx="8856985" cy="4824534"/>
        </p:xfrm>
        <a:graphic>
          <a:graphicData uri="http://schemas.openxmlformats.org/drawingml/2006/table">
            <a:tbl>
              <a:tblPr firstRow="1" firstCol="1" bandRow="1">
                <a:tableStyleId>{5C22544A-7EE6-4342-B048-85BDC9FD1C3A}</a:tableStyleId>
              </a:tblPr>
              <a:tblGrid>
                <a:gridCol w="1586445"/>
                <a:gridCol w="2521888"/>
                <a:gridCol w="1187163"/>
                <a:gridCol w="1187163"/>
                <a:gridCol w="1187163"/>
                <a:gridCol w="1187163"/>
              </a:tblGrid>
              <a:tr h="1064235">
                <a:tc>
                  <a:txBody>
                    <a:bodyPr/>
                    <a:lstStyle/>
                    <a:p>
                      <a:pPr algn="just">
                        <a:spcBef>
                          <a:spcPts val="200"/>
                        </a:spcBef>
                        <a:spcAft>
                          <a:spcPts val="200"/>
                        </a:spcAft>
                      </a:pPr>
                      <a:r>
                        <a:rPr lang="en-GB" sz="1000">
                          <a:effectLst/>
                        </a:rPr>
                        <a:t>Category of participation (across programme/policy cycle)</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Form of participation</a:t>
                      </a:r>
                    </a:p>
                    <a:p>
                      <a:pPr algn="just">
                        <a:spcBef>
                          <a:spcPts val="200"/>
                        </a:spcBef>
                        <a:spcAft>
                          <a:spcPts val="200"/>
                        </a:spcAft>
                      </a:pPr>
                      <a:r>
                        <a:rPr lang="en-GB" sz="1000">
                          <a:effectLst/>
                        </a:rPr>
                        <a:t>[Examples listed]</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Who participates and in what way?</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What are their motives for participation?</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To what extent are conditions for effective participation met?</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What are the results of Participation?</a:t>
                      </a:r>
                      <a:endParaRPr lang="en-GB" sz="1000">
                        <a:effectLst/>
                        <a:latin typeface="Arial"/>
                        <a:ea typeface="Times New Roman"/>
                        <a:cs typeface="Times New Roman"/>
                      </a:endParaRPr>
                    </a:p>
                  </a:txBody>
                  <a:tcPr marL="68580" marR="68580" marT="0" marB="0"/>
                </a:tc>
              </a:tr>
              <a:tr h="2057523">
                <a:tc>
                  <a:txBody>
                    <a:bodyPr/>
                    <a:lstStyle/>
                    <a:p>
                      <a:pPr algn="just">
                        <a:spcBef>
                          <a:spcPts val="200"/>
                        </a:spcBef>
                        <a:spcAft>
                          <a:spcPts val="200"/>
                        </a:spcAft>
                      </a:pPr>
                      <a:r>
                        <a:rPr lang="en-GB" sz="1000">
                          <a:effectLst/>
                        </a:rPr>
                        <a:t>Design, Policy-Making, Budgeting, Planning</a:t>
                      </a:r>
                    </a:p>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Seeking to influence policy decisions (advising, advocacy, lobbying and activism): political parties, professional organisations, other civil society organisations active on specific issues, the media</a:t>
                      </a:r>
                    </a:p>
                    <a:p>
                      <a:pPr algn="just">
                        <a:spcBef>
                          <a:spcPts val="200"/>
                        </a:spcBef>
                        <a:spcAft>
                          <a:spcPts val="200"/>
                        </a:spcAft>
                      </a:pPr>
                      <a:r>
                        <a:rPr lang="en-GB" sz="1000">
                          <a:effectLst/>
                        </a:rPr>
                        <a:t>Local advisory committees, hearings processes to set priorities and plans</a:t>
                      </a:r>
                    </a:p>
                    <a:p>
                      <a:pPr algn="just">
                        <a:spcBef>
                          <a:spcPts val="200"/>
                        </a:spcBef>
                        <a:spcAft>
                          <a:spcPts val="200"/>
                        </a:spcAft>
                      </a:pPr>
                      <a:r>
                        <a:rPr lang="en-GB" sz="1000">
                          <a:effectLst/>
                        </a:rPr>
                        <a:t>Programme design</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r>
              <a:tr h="638541">
                <a:tc>
                  <a:txBody>
                    <a:bodyPr/>
                    <a:lstStyle/>
                    <a:p>
                      <a:pPr algn="just">
                        <a:spcBef>
                          <a:spcPts val="200"/>
                        </a:spcBef>
                        <a:spcAft>
                          <a:spcPts val="200"/>
                        </a:spcAft>
                      </a:pPr>
                      <a:r>
                        <a:rPr lang="en-GB" sz="1000">
                          <a:effectLst/>
                        </a:rPr>
                        <a:t>Implementation/ Service Delivery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Participation in campaigns, information sharing, awareness raising, volunteering</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r>
              <a:tr h="1064235">
                <a:tc>
                  <a:txBody>
                    <a:bodyPr/>
                    <a:lstStyle/>
                    <a:p>
                      <a:pPr algn="just">
                        <a:spcBef>
                          <a:spcPts val="200"/>
                        </a:spcBef>
                        <a:spcAft>
                          <a:spcPts val="200"/>
                        </a:spcAft>
                      </a:pPr>
                      <a:r>
                        <a:rPr lang="en-GB" sz="1000">
                          <a:effectLst/>
                        </a:rPr>
                        <a:t> </a:t>
                      </a:r>
                    </a:p>
                    <a:p>
                      <a:pPr algn="just">
                        <a:spcBef>
                          <a:spcPts val="200"/>
                        </a:spcBef>
                        <a:spcAft>
                          <a:spcPts val="200"/>
                        </a:spcAft>
                      </a:pPr>
                      <a:r>
                        <a:rPr lang="en-GB" sz="1000">
                          <a:effectLst/>
                        </a:rPr>
                        <a:t>Monitoring and Evaluation</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Citizen charters, social monitoring, community monitoring (e.g. of expenditure, drug availability, staff attendance), boards or oversight committees, complaint-making</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a:effectLst/>
                        </a:rPr>
                        <a:t> </a:t>
                      </a:r>
                      <a:endParaRPr lang="en-GB" sz="1000">
                        <a:effectLst/>
                        <a:latin typeface="Arial"/>
                        <a:ea typeface="Times New Roman"/>
                        <a:cs typeface="Times New Roman"/>
                      </a:endParaRPr>
                    </a:p>
                  </a:txBody>
                  <a:tcPr marL="68580" marR="68580" marT="0" marB="0"/>
                </a:tc>
                <a:tc>
                  <a:txBody>
                    <a:bodyPr/>
                    <a:lstStyle/>
                    <a:p>
                      <a:pPr algn="just">
                        <a:spcBef>
                          <a:spcPts val="200"/>
                        </a:spcBef>
                        <a:spcAft>
                          <a:spcPts val="200"/>
                        </a:spcAft>
                      </a:pPr>
                      <a:r>
                        <a:rPr lang="en-GB" sz="1000" dirty="0">
                          <a:effectLst/>
                        </a:rPr>
                        <a:t> </a:t>
                      </a:r>
                      <a:endParaRPr lang="en-GB" sz="10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697511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Methodological framework</a:t>
            </a:r>
            <a:endParaRPr lang="en-GB" dirty="0"/>
          </a:p>
        </p:txBody>
      </p:sp>
      <p:sp>
        <p:nvSpPr>
          <p:cNvPr id="3" name="Text Placeholder 2"/>
          <p:cNvSpPr>
            <a:spLocks noGrp="1"/>
          </p:cNvSpPr>
          <p:nvPr>
            <p:ph type="body" sz="quarter" idx="12"/>
          </p:nvPr>
        </p:nvSpPr>
        <p:spPr>
          <a:xfrm>
            <a:off x="320511" y="1628800"/>
            <a:ext cx="8427953" cy="4608512"/>
          </a:xfrm>
        </p:spPr>
        <p:txBody>
          <a:bodyPr>
            <a:normAutofit/>
          </a:bodyPr>
          <a:lstStyle/>
          <a:p>
            <a:pPr marL="0" indent="0">
              <a:buNone/>
            </a:pPr>
            <a:r>
              <a:rPr lang="en-GB" dirty="0" smtClean="0"/>
              <a:t>Complementing this matrix:</a:t>
            </a:r>
          </a:p>
          <a:p>
            <a:pPr marL="0" indent="0">
              <a:buNone/>
            </a:pPr>
            <a:endParaRPr lang="en-GB" dirty="0"/>
          </a:p>
          <a:p>
            <a:pPr marL="0" indent="0">
              <a:buNone/>
            </a:pPr>
            <a:r>
              <a:rPr lang="en-GB" dirty="0" smtClean="0"/>
              <a:t>Understanding </a:t>
            </a:r>
            <a:r>
              <a:rPr lang="en-GB" dirty="0"/>
              <a:t>participation requires understanding the perceptions and expectations of potential participants. </a:t>
            </a:r>
            <a:r>
              <a:rPr lang="en-GB" dirty="0" smtClean="0"/>
              <a:t>Relevant </a:t>
            </a:r>
            <a:r>
              <a:rPr lang="en-GB" dirty="0"/>
              <a:t>factors will </a:t>
            </a:r>
            <a:r>
              <a:rPr lang="en-GB" dirty="0" smtClean="0"/>
              <a:t>include:</a:t>
            </a:r>
          </a:p>
          <a:p>
            <a:endParaRPr lang="en-GB" dirty="0" smtClean="0"/>
          </a:p>
          <a:p>
            <a:pPr lvl="1"/>
            <a:r>
              <a:rPr lang="en-GB" dirty="0" smtClean="0"/>
              <a:t>the </a:t>
            </a:r>
            <a:r>
              <a:rPr lang="en-GB" b="1" i="1" dirty="0"/>
              <a:t>information</a:t>
            </a:r>
            <a:r>
              <a:rPr lang="en-GB" dirty="0"/>
              <a:t> to which community members have access, </a:t>
            </a:r>
            <a:endParaRPr lang="en-GB" dirty="0" smtClean="0"/>
          </a:p>
          <a:p>
            <a:pPr lvl="1"/>
            <a:r>
              <a:rPr lang="en-GB" dirty="0" smtClean="0"/>
              <a:t>their </a:t>
            </a:r>
            <a:r>
              <a:rPr lang="en-GB" dirty="0"/>
              <a:t>understanding of their </a:t>
            </a:r>
            <a:r>
              <a:rPr lang="en-GB" b="1" i="1" dirty="0"/>
              <a:t>rights</a:t>
            </a:r>
            <a:r>
              <a:rPr lang="en-GB" dirty="0"/>
              <a:t> and </a:t>
            </a:r>
            <a:r>
              <a:rPr lang="en-GB" b="1" i="1" dirty="0"/>
              <a:t>ability to act </a:t>
            </a:r>
            <a:r>
              <a:rPr lang="en-GB" dirty="0"/>
              <a:t>on them, </a:t>
            </a:r>
            <a:r>
              <a:rPr lang="en-GB" dirty="0" smtClean="0"/>
              <a:t>and;</a:t>
            </a:r>
          </a:p>
          <a:p>
            <a:pPr lvl="1"/>
            <a:r>
              <a:rPr lang="en-GB" dirty="0" smtClean="0"/>
              <a:t>local </a:t>
            </a:r>
            <a:r>
              <a:rPr lang="en-GB" b="1" i="1" dirty="0"/>
              <a:t>perceptions of service quality and concerns</a:t>
            </a:r>
            <a:r>
              <a:rPr lang="en-GB" dirty="0"/>
              <a:t>, which may differ from those reported through formal data systems.</a:t>
            </a:r>
          </a:p>
          <a:p>
            <a:endParaRPr lang="en-GB" dirty="0" smtClean="0"/>
          </a:p>
          <a:p>
            <a:pPr marL="0" indent="0">
              <a:buNone/>
            </a:pPr>
            <a:r>
              <a:rPr lang="en-GB" dirty="0" smtClean="0"/>
              <a:t>The framework also needs to </a:t>
            </a:r>
            <a:r>
              <a:rPr lang="en-GB" dirty="0"/>
              <a:t>be informed by an understanding of the wider network of power relationships. </a:t>
            </a:r>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7</a:t>
            </a:fld>
            <a:endParaRPr lang="en-GB" dirty="0"/>
          </a:p>
        </p:txBody>
      </p:sp>
    </p:spTree>
    <p:extLst>
      <p:ext uri="{BB962C8B-B14F-4D97-AF65-F5344CB8AC3E}">
        <p14:creationId xmlns:p14="http://schemas.microsoft.com/office/powerpoint/2010/main" val="346804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Methodological framework</a:t>
            </a:r>
          </a:p>
        </p:txBody>
      </p:sp>
      <p:sp>
        <p:nvSpPr>
          <p:cNvPr id="3" name="Text Placeholder 2"/>
          <p:cNvSpPr>
            <a:spLocks noGrp="1"/>
          </p:cNvSpPr>
          <p:nvPr>
            <p:ph type="body" sz="quarter" idx="12"/>
          </p:nvPr>
        </p:nvSpPr>
        <p:spPr>
          <a:xfrm>
            <a:off x="320511" y="1628800"/>
            <a:ext cx="8427953" cy="4608512"/>
          </a:xfrm>
        </p:spPr>
        <p:txBody>
          <a:bodyPr/>
          <a:lstStyle/>
          <a:p>
            <a:pPr marL="0" indent="0">
              <a:buNone/>
            </a:pPr>
            <a:r>
              <a:rPr lang="en-GB" dirty="0"/>
              <a:t>Stakeholder mapping and political economy analysis can be used to explore these issues, focusing on </a:t>
            </a:r>
          </a:p>
          <a:p>
            <a:pPr marL="0" indent="0">
              <a:buNone/>
            </a:pPr>
            <a:endParaRPr lang="en-GB" dirty="0"/>
          </a:p>
          <a:p>
            <a:pPr marL="342900" indent="-342900">
              <a:buAutoNum type="alphaLcParenR"/>
            </a:pPr>
            <a:r>
              <a:rPr lang="en-GB" dirty="0" smtClean="0"/>
              <a:t>the </a:t>
            </a:r>
            <a:r>
              <a:rPr lang="en-GB" dirty="0"/>
              <a:t>appropriate disaggregation of stakeholders to analyse a particular intervention or issue (such as a particular form of participation); </a:t>
            </a:r>
          </a:p>
          <a:p>
            <a:pPr marL="342900" indent="-342900">
              <a:buAutoNum type="alphaLcParenR"/>
            </a:pPr>
            <a:endParaRPr lang="en-GB" dirty="0" smtClean="0"/>
          </a:p>
          <a:p>
            <a:pPr marL="342900" indent="-342900">
              <a:buAutoNum type="alphaLcParenR"/>
            </a:pPr>
            <a:r>
              <a:rPr lang="en-GB" dirty="0" smtClean="0"/>
              <a:t>identifying </a:t>
            </a:r>
            <a:r>
              <a:rPr lang="en-GB" dirty="0"/>
              <a:t>what are the most important power and resource flow relationships and how power is exercised in a particular institutional context; </a:t>
            </a:r>
            <a:r>
              <a:rPr lang="en-GB" dirty="0" smtClean="0"/>
              <a:t>and</a:t>
            </a:r>
          </a:p>
          <a:p>
            <a:pPr marL="342900" indent="-342900">
              <a:buAutoNum type="alphaLcParenR"/>
            </a:pPr>
            <a:endParaRPr lang="en-GB" dirty="0"/>
          </a:p>
          <a:p>
            <a:pPr marL="342900" indent="-342900">
              <a:buAutoNum type="alphaLcParenR"/>
            </a:pPr>
            <a:r>
              <a:rPr lang="en-GB" dirty="0" smtClean="0"/>
              <a:t>examining </a:t>
            </a:r>
            <a:r>
              <a:rPr lang="en-GB" dirty="0"/>
              <a:t>how stable these power relationships are and the factors that might lead to changes in the distribution of power.</a:t>
            </a:r>
          </a:p>
          <a:p>
            <a:endParaRPr lang="en-GB"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8</a:t>
            </a:fld>
            <a:endParaRPr lang="en-GB" dirty="0"/>
          </a:p>
        </p:txBody>
      </p:sp>
    </p:spTree>
    <p:extLst>
      <p:ext uri="{BB962C8B-B14F-4D97-AF65-F5344CB8AC3E}">
        <p14:creationId xmlns:p14="http://schemas.microsoft.com/office/powerpoint/2010/main" val="398305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Malawi Health Sector Pilot Study: context and issues</a:t>
            </a:r>
            <a:endParaRPr lang="en-GB" dirty="0"/>
          </a:p>
        </p:txBody>
      </p:sp>
      <p:sp>
        <p:nvSpPr>
          <p:cNvPr id="3" name="Text Placeholder 2"/>
          <p:cNvSpPr>
            <a:spLocks noGrp="1"/>
          </p:cNvSpPr>
          <p:nvPr>
            <p:ph type="body" sz="quarter" idx="12"/>
          </p:nvPr>
        </p:nvSpPr>
        <p:spPr>
          <a:xfrm>
            <a:off x="320511" y="1628800"/>
            <a:ext cx="8427953" cy="4608512"/>
          </a:xfrm>
        </p:spPr>
        <p:txBody>
          <a:bodyPr>
            <a:normAutofit lnSpcReduction="10000"/>
          </a:bodyPr>
          <a:lstStyle/>
          <a:p>
            <a:pPr marL="0" indent="0">
              <a:buNone/>
            </a:pPr>
            <a:r>
              <a:rPr lang="en-GB" sz="2000" dirty="0" smtClean="0"/>
              <a:t>Designed as exploratory analysis of types of participation – not as evaluation of specific programme</a:t>
            </a:r>
          </a:p>
          <a:p>
            <a:pPr marL="0" indent="0">
              <a:buNone/>
            </a:pPr>
            <a:endParaRPr lang="en-GB" sz="2000" dirty="0"/>
          </a:p>
          <a:p>
            <a:pPr marL="0" indent="0">
              <a:buNone/>
            </a:pPr>
            <a:r>
              <a:rPr lang="en-GB" sz="2000" dirty="0" smtClean="0"/>
              <a:t>Donor support to health focused on sector programme (support to HSSP). General improvement in health indicators, but uneven. Primary health care delivered through government and Christian Health Association of Malawi (CHAM) facilities</a:t>
            </a:r>
          </a:p>
          <a:p>
            <a:pPr marL="0" indent="0">
              <a:buNone/>
            </a:pPr>
            <a:endParaRPr lang="en-GB" sz="2000" dirty="0"/>
          </a:p>
          <a:p>
            <a:pPr marL="0" indent="0">
              <a:buNone/>
            </a:pPr>
            <a:r>
              <a:rPr lang="en-GB" sz="2000" dirty="0" smtClean="0"/>
              <a:t>Malawi has undertaken some measures towards decentralisation to district level, but currently no elected local government, and most resource allocation decisions in health still determined at Ministry level</a:t>
            </a:r>
          </a:p>
          <a:p>
            <a:pPr marL="0" indent="0">
              <a:buNone/>
            </a:pPr>
            <a:endParaRPr lang="en-GB" sz="2000" dirty="0"/>
          </a:p>
          <a:p>
            <a:pPr marL="0" indent="0">
              <a:buNone/>
            </a:pPr>
            <a:r>
              <a:rPr lang="en-GB" sz="2000" dirty="0" smtClean="0"/>
              <a:t>Social and political context is one of very limited (rural) community mobilisation, with inequalities in power reflecting hierarchies of education, wealth, gender and political connections </a:t>
            </a:r>
            <a:endParaRPr lang="en-GB" sz="2000" dirty="0"/>
          </a:p>
        </p:txBody>
      </p:sp>
      <p:sp>
        <p:nvSpPr>
          <p:cNvPr id="5" name="Date Placeholder 4"/>
          <p:cNvSpPr>
            <a:spLocks noGrp="1"/>
          </p:cNvSpPr>
          <p:nvPr>
            <p:ph type="dt" sz="half" idx="13"/>
          </p:nvPr>
        </p:nvSpPr>
        <p:spPr/>
        <p:txBody>
          <a:bodyPr/>
          <a:lstStyle/>
          <a:p>
            <a:r>
              <a:rPr lang="en-US" dirty="0" smtClean="0"/>
              <a:t>25 June 2013</a:t>
            </a:r>
            <a:endParaRPr lang="en-GB" dirty="0"/>
          </a:p>
        </p:txBody>
      </p:sp>
      <p:sp>
        <p:nvSpPr>
          <p:cNvPr id="6" name="Footer Placeholder 5"/>
          <p:cNvSpPr>
            <a:spLocks noGrp="1"/>
          </p:cNvSpPr>
          <p:nvPr>
            <p:ph type="ftr" sz="quarter" idx="3"/>
          </p:nvPr>
        </p:nvSpPr>
        <p:spPr/>
        <p:txBody>
          <a:bodyPr/>
          <a:lstStyle/>
          <a:p>
            <a:pPr algn="ctr"/>
            <a:r>
              <a:rPr lang="en-GB" dirty="0" smtClean="0">
                <a:solidFill>
                  <a:srgbClr val="FFFFFF"/>
                </a:solidFill>
                <a:latin typeface="Arial" charset="0"/>
                <a:cs typeface="Arial" charset="0"/>
                <a:sym typeface="Arial" charset="0"/>
              </a:rPr>
              <a:t>© 2013 Oxford Policy Management Ltd</a:t>
            </a:r>
            <a:endParaRPr lang="en-GB" dirty="0">
              <a:solidFill>
                <a:srgbClr val="FFFFFF"/>
              </a:solidFill>
              <a:latin typeface="Arial" charset="0"/>
              <a:cs typeface="Arial" charset="0"/>
              <a:sym typeface="Arial" charset="0"/>
            </a:endParaRPr>
          </a:p>
        </p:txBody>
      </p:sp>
      <p:sp>
        <p:nvSpPr>
          <p:cNvPr id="7" name="Slide Number Placeholder 6"/>
          <p:cNvSpPr>
            <a:spLocks noGrp="1"/>
          </p:cNvSpPr>
          <p:nvPr>
            <p:ph type="sldNum" sz="quarter" idx="4"/>
          </p:nvPr>
        </p:nvSpPr>
        <p:spPr/>
        <p:txBody>
          <a:bodyPr/>
          <a:lstStyle/>
          <a:p>
            <a:fld id="{C7D21672-89B5-484A-831D-06775DE06882}" type="slidenum">
              <a:rPr lang="en-GB" smtClean="0"/>
              <a:pPr/>
              <a:t>9</a:t>
            </a:fld>
            <a:endParaRPr lang="en-GB" dirty="0"/>
          </a:p>
        </p:txBody>
      </p:sp>
    </p:spTree>
    <p:extLst>
      <p:ext uri="{BB962C8B-B14F-4D97-AF65-F5344CB8AC3E}">
        <p14:creationId xmlns:p14="http://schemas.microsoft.com/office/powerpoint/2010/main" val="271752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PM Dark Blue Powerpoint Template October 2011">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OPM Dark Blue Powerpoint Template October 2011</Template>
  <TotalTime>1313</TotalTime>
  <Words>2915</Words>
  <Application>Microsoft Office PowerPoint</Application>
  <PresentationFormat>On-screen Show (4:3)</PresentationFormat>
  <Paragraphs>389</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OPM Dark Blue Powerpoint Template October 2011</vt:lpstr>
      <vt:lpstr>Analysing participation in development: framework and application to the Health Sector in Malawi</vt:lpstr>
      <vt:lpstr>Overview </vt:lpstr>
      <vt:lpstr>Purpose</vt:lpstr>
      <vt:lpstr>Participation: evidence and issues</vt:lpstr>
      <vt:lpstr>Methodological framework</vt:lpstr>
      <vt:lpstr>Methodological Framework - Participation Matrix</vt:lpstr>
      <vt:lpstr>Methodological framework</vt:lpstr>
      <vt:lpstr>Methodological framework</vt:lpstr>
      <vt:lpstr>Malawi Health Sector Pilot Study: context and issues</vt:lpstr>
      <vt:lpstr>Study design and data collection</vt:lpstr>
      <vt:lpstr>PowerPoint Presentation</vt:lpstr>
      <vt:lpstr>INSERT PHOTOS FROM FIELD WORK ON PARTICIPATORY TOOLS</vt:lpstr>
      <vt:lpstr>Findings: Community perception of health services</vt:lpstr>
      <vt:lpstr>Community perception of health services</vt:lpstr>
      <vt:lpstr>Community perception of health services – sources of treatment</vt:lpstr>
      <vt:lpstr>PowerPoint Presentation</vt:lpstr>
      <vt:lpstr>Community perception of health services – who is important</vt:lpstr>
      <vt:lpstr>Participation in Policy, Planning, Budgeting and Programme Design</vt:lpstr>
      <vt:lpstr>Participation in Policy, Planning, Budgeting and Programme Design</vt:lpstr>
      <vt:lpstr>Participation in Health Service Delivery</vt:lpstr>
      <vt:lpstr>Participation in Health Service Delivery</vt:lpstr>
      <vt:lpstr>Participation in Health Service Delivery</vt:lpstr>
      <vt:lpstr>Monitoring and Accountability  </vt:lpstr>
      <vt:lpstr>Accountability and Responsiveness </vt:lpstr>
      <vt:lpstr>Constraints on effective participation and accountability</vt:lpstr>
      <vt:lpstr>Implication of findings </vt:lpstr>
      <vt:lpstr>Implication of findings </vt:lpstr>
      <vt:lpstr>Proposed principles for enhancing participation in Malawi health</vt:lpstr>
      <vt:lpstr>PowerPoint Presentation</vt:lpstr>
    </vt:vector>
  </TitlesOfParts>
  <Company>Oxford Policy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perceptions, participation and accountability in the Health Sector in Malawi</dc:title>
  <dc:creator>Andrew Kardan</dc:creator>
  <cp:lastModifiedBy>Stephen Jones</cp:lastModifiedBy>
  <cp:revision>80</cp:revision>
  <cp:lastPrinted>2013-06-24T13:02:05Z</cp:lastPrinted>
  <dcterms:created xsi:type="dcterms:W3CDTF">2013-02-27T15:36:21Z</dcterms:created>
  <dcterms:modified xsi:type="dcterms:W3CDTF">2013-06-24T13:20:58Z</dcterms:modified>
</cp:coreProperties>
</file>