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847" r:id="rId2"/>
  </p:sldMasterIdLst>
  <p:notesMasterIdLst>
    <p:notesMasterId r:id="rId16"/>
  </p:notesMasterIdLst>
  <p:sldIdLst>
    <p:sldId id="259" r:id="rId3"/>
    <p:sldId id="316" r:id="rId4"/>
    <p:sldId id="299" r:id="rId5"/>
    <p:sldId id="302" r:id="rId6"/>
    <p:sldId id="300" r:id="rId7"/>
    <p:sldId id="306" r:id="rId8"/>
    <p:sldId id="307" r:id="rId9"/>
    <p:sldId id="308" r:id="rId10"/>
    <p:sldId id="309" r:id="rId11"/>
    <p:sldId id="310" r:id="rId12"/>
    <p:sldId id="304" r:id="rId13"/>
    <p:sldId id="312" r:id="rId14"/>
    <p:sldId id="31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6187" autoAdjust="0"/>
  </p:normalViewPr>
  <p:slideViewPr>
    <p:cSldViewPr>
      <p:cViewPr>
        <p:scale>
          <a:sx n="99" d="100"/>
          <a:sy n="99" d="100"/>
        </p:scale>
        <p:origin x="-69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582CC-8A9A-9F4E-AD4B-A89FC5D44060}" type="doc">
      <dgm:prSet loTypeId="urn:microsoft.com/office/officeart/2005/8/layout/pyramid1" loCatId="" qsTypeId="urn:microsoft.com/office/officeart/2005/8/quickstyle/simple1" qsCatId="simple" csTypeId="urn:microsoft.com/office/officeart/2005/8/colors/colorful3" csCatId="colorful" phldr="1"/>
      <dgm:spPr/>
    </dgm:pt>
    <dgm:pt modelId="{E7589269-84FB-4447-9E25-5C4009CBC137}">
      <dgm:prSet phldrT="[Text]" custT="1"/>
      <dgm:spPr/>
      <dgm:t>
        <a:bodyPr/>
        <a:lstStyle/>
        <a:p>
          <a:endParaRPr lang="en-US" sz="1800" dirty="0" smtClean="0">
            <a:latin typeface="+mn-lt"/>
          </a:endParaRPr>
        </a:p>
        <a:p>
          <a:r>
            <a:rPr lang="en-US" sz="1800" dirty="0" smtClean="0">
              <a:latin typeface="+mn-lt"/>
            </a:rPr>
            <a:t>Student</a:t>
          </a:r>
          <a:endParaRPr lang="en-US" sz="1800" dirty="0">
            <a:latin typeface="+mn-lt"/>
          </a:endParaRPr>
        </a:p>
      </dgm:t>
    </dgm:pt>
    <dgm:pt modelId="{2EC40DCD-E1C3-6545-8B27-DDA0661565D2}" type="parTrans" cxnId="{7710CF1B-65B6-9C42-AB95-FE2A85C6F8B7}">
      <dgm:prSet/>
      <dgm:spPr/>
      <dgm:t>
        <a:bodyPr/>
        <a:lstStyle/>
        <a:p>
          <a:endParaRPr lang="en-US"/>
        </a:p>
      </dgm:t>
    </dgm:pt>
    <dgm:pt modelId="{E07E35B3-482A-5540-90A4-5A4CD5F329B3}" type="sibTrans" cxnId="{7710CF1B-65B6-9C42-AB95-FE2A85C6F8B7}">
      <dgm:prSet/>
      <dgm:spPr/>
      <dgm:t>
        <a:bodyPr/>
        <a:lstStyle/>
        <a:p>
          <a:endParaRPr lang="en-US"/>
        </a:p>
      </dgm:t>
    </dgm:pt>
    <dgm:pt modelId="{8DAE7A8F-D1F2-B845-B7DF-03044B1F2642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Classroom</a:t>
          </a:r>
          <a:endParaRPr lang="en-US" dirty="0">
            <a:latin typeface="+mn-lt"/>
          </a:endParaRPr>
        </a:p>
      </dgm:t>
    </dgm:pt>
    <dgm:pt modelId="{313D459A-6AD5-4245-873D-FEEE36E5F653}" type="parTrans" cxnId="{A41D2B93-C5BA-DC43-910F-56144FAE2CF9}">
      <dgm:prSet/>
      <dgm:spPr/>
      <dgm:t>
        <a:bodyPr/>
        <a:lstStyle/>
        <a:p>
          <a:endParaRPr lang="en-US"/>
        </a:p>
      </dgm:t>
    </dgm:pt>
    <dgm:pt modelId="{2D67930A-5342-BB46-AC29-86270F6A6263}" type="sibTrans" cxnId="{A41D2B93-C5BA-DC43-910F-56144FAE2CF9}">
      <dgm:prSet/>
      <dgm:spPr/>
      <dgm:t>
        <a:bodyPr/>
        <a:lstStyle/>
        <a:p>
          <a:endParaRPr lang="en-US"/>
        </a:p>
      </dgm:t>
    </dgm:pt>
    <dgm:pt modelId="{F3C6881B-6364-1941-B2D6-854DF5F50D3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Education System(s) </a:t>
          </a:r>
        </a:p>
        <a:p>
          <a:r>
            <a:rPr lang="en-US" dirty="0" smtClean="0">
              <a:solidFill>
                <a:schemeClr val="tx1"/>
              </a:solidFill>
            </a:rPr>
            <a:t>(Polices &amp; Strategies &amp; Planning)</a:t>
          </a:r>
          <a:endParaRPr lang="en-US" dirty="0">
            <a:solidFill>
              <a:schemeClr val="tx1"/>
            </a:solidFill>
          </a:endParaRPr>
        </a:p>
      </dgm:t>
    </dgm:pt>
    <dgm:pt modelId="{D00C26A7-B688-5D43-8EC5-EF829A37D63F}" type="parTrans" cxnId="{832F875A-45FD-AB43-A5FC-A3A10A25E8F7}">
      <dgm:prSet/>
      <dgm:spPr/>
      <dgm:t>
        <a:bodyPr/>
        <a:lstStyle/>
        <a:p>
          <a:endParaRPr lang="en-US"/>
        </a:p>
      </dgm:t>
    </dgm:pt>
    <dgm:pt modelId="{84D2FAD3-3C8C-8044-B852-BC296D31D7F4}" type="sibTrans" cxnId="{832F875A-45FD-AB43-A5FC-A3A10A25E8F7}">
      <dgm:prSet/>
      <dgm:spPr/>
      <dgm:t>
        <a:bodyPr/>
        <a:lstStyle/>
        <a:p>
          <a:endParaRPr lang="en-US"/>
        </a:p>
      </dgm:t>
    </dgm:pt>
    <dgm:pt modelId="{B648435B-B559-1B4A-ACBB-F37F85994450}">
      <dgm:prSet/>
      <dgm:spPr/>
      <dgm:t>
        <a:bodyPr/>
        <a:lstStyle/>
        <a:p>
          <a:r>
            <a:rPr lang="en-US" dirty="0" smtClean="0">
              <a:latin typeface="+mn-lt"/>
            </a:rPr>
            <a:t>School Community/Learning Environment</a:t>
          </a:r>
          <a:endParaRPr lang="en-US" dirty="0">
            <a:latin typeface="+mn-lt"/>
          </a:endParaRPr>
        </a:p>
      </dgm:t>
    </dgm:pt>
    <dgm:pt modelId="{85280329-B927-6345-B49E-8F88D6BD4DF9}" type="parTrans" cxnId="{E1C40E15-7178-C64C-A4D6-B1ED47D70A74}">
      <dgm:prSet/>
      <dgm:spPr/>
      <dgm:t>
        <a:bodyPr/>
        <a:lstStyle/>
        <a:p>
          <a:endParaRPr lang="en-US"/>
        </a:p>
      </dgm:t>
    </dgm:pt>
    <dgm:pt modelId="{E656AD99-61F6-C840-8E9A-D960E7EE8515}" type="sibTrans" cxnId="{E1C40E15-7178-C64C-A4D6-B1ED47D70A74}">
      <dgm:prSet/>
      <dgm:spPr/>
      <dgm:t>
        <a:bodyPr/>
        <a:lstStyle/>
        <a:p>
          <a:endParaRPr lang="en-US"/>
        </a:p>
      </dgm:t>
    </dgm:pt>
    <dgm:pt modelId="{1B75AD71-86EF-0944-A2F9-031A3FD8450B}">
      <dgm:prSet/>
      <dgm:spPr/>
      <dgm:t>
        <a:bodyPr/>
        <a:lstStyle/>
        <a:p>
          <a:r>
            <a:rPr lang="en-US" dirty="0" smtClean="0"/>
            <a:t>Geographic </a:t>
          </a:r>
          <a:r>
            <a:rPr lang="en-US" dirty="0" err="1" smtClean="0"/>
            <a:t>Programme</a:t>
          </a:r>
          <a:r>
            <a:rPr lang="en-US" dirty="0" smtClean="0"/>
            <a:t> Area/District</a:t>
          </a:r>
          <a:endParaRPr lang="en-US" dirty="0"/>
        </a:p>
      </dgm:t>
    </dgm:pt>
    <dgm:pt modelId="{F535022D-80AA-BB4F-8FB5-6CA7CC31F35F}" type="parTrans" cxnId="{DD9FF6FE-1272-2248-BCCA-21C51BBBF8BF}">
      <dgm:prSet/>
      <dgm:spPr/>
      <dgm:t>
        <a:bodyPr/>
        <a:lstStyle/>
        <a:p>
          <a:endParaRPr lang="en-US"/>
        </a:p>
      </dgm:t>
    </dgm:pt>
    <dgm:pt modelId="{BD717100-92BE-2043-AFE7-EC238E52A0F0}" type="sibTrans" cxnId="{DD9FF6FE-1272-2248-BCCA-21C51BBBF8BF}">
      <dgm:prSet/>
      <dgm:spPr/>
      <dgm:t>
        <a:bodyPr/>
        <a:lstStyle/>
        <a:p>
          <a:endParaRPr lang="en-US"/>
        </a:p>
      </dgm:t>
    </dgm:pt>
    <dgm:pt modelId="{5B57210F-EAB2-454D-AF08-C60DBF885CD5}" type="pres">
      <dgm:prSet presAssocID="{29E582CC-8A9A-9F4E-AD4B-A89FC5D44060}" presName="Name0" presStyleCnt="0">
        <dgm:presLayoutVars>
          <dgm:dir/>
          <dgm:animLvl val="lvl"/>
          <dgm:resizeHandles val="exact"/>
        </dgm:presLayoutVars>
      </dgm:prSet>
      <dgm:spPr/>
    </dgm:pt>
    <dgm:pt modelId="{48DDBD42-0666-4746-8A4C-84139C5D53E5}" type="pres">
      <dgm:prSet presAssocID="{E7589269-84FB-4447-9E25-5C4009CBC137}" presName="Name8" presStyleCnt="0"/>
      <dgm:spPr/>
    </dgm:pt>
    <dgm:pt modelId="{DCB83D9F-4415-204C-9C30-8AEB0D1CE37C}" type="pres">
      <dgm:prSet presAssocID="{E7589269-84FB-4447-9E25-5C4009CBC137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74A2C-B700-624D-9780-F015CE67799C}" type="pres">
      <dgm:prSet presAssocID="{E7589269-84FB-4447-9E25-5C4009CBC1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4B02E-4D80-7C4D-91A4-2EA329170F3D}" type="pres">
      <dgm:prSet presAssocID="{8DAE7A8F-D1F2-B845-B7DF-03044B1F2642}" presName="Name8" presStyleCnt="0"/>
      <dgm:spPr/>
    </dgm:pt>
    <dgm:pt modelId="{D70CD5FF-0D8F-7444-BFC2-8E79B9524267}" type="pres">
      <dgm:prSet presAssocID="{8DAE7A8F-D1F2-B845-B7DF-03044B1F2642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E672C-BFDD-F348-B0B5-83399FB8AC6B}" type="pres">
      <dgm:prSet presAssocID="{8DAE7A8F-D1F2-B845-B7DF-03044B1F26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31F0F-C96F-A94D-BE7C-4FE3F1A9BEB6}" type="pres">
      <dgm:prSet presAssocID="{B648435B-B559-1B4A-ACBB-F37F85994450}" presName="Name8" presStyleCnt="0"/>
      <dgm:spPr/>
    </dgm:pt>
    <dgm:pt modelId="{1B853A5D-4E42-5447-BC2F-CB585A6E923C}" type="pres">
      <dgm:prSet presAssocID="{B648435B-B559-1B4A-ACBB-F37F85994450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0C281-B1D8-A245-9826-54F756B281CE}" type="pres">
      <dgm:prSet presAssocID="{B648435B-B559-1B4A-ACBB-F37F859944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F1716-5740-B041-A4A3-98D0540C3560}" type="pres">
      <dgm:prSet presAssocID="{1B75AD71-86EF-0944-A2F9-031A3FD8450B}" presName="Name8" presStyleCnt="0"/>
      <dgm:spPr/>
    </dgm:pt>
    <dgm:pt modelId="{B5F4BD12-DD97-EB4C-A387-B780BA2ECD95}" type="pres">
      <dgm:prSet presAssocID="{1B75AD71-86EF-0944-A2F9-031A3FD8450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27A10-3BBF-BC4B-8C01-A2237CAE3B41}" type="pres">
      <dgm:prSet presAssocID="{1B75AD71-86EF-0944-A2F9-031A3FD845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E97A3-3F3C-E842-858B-23D4456D2187}" type="pres">
      <dgm:prSet presAssocID="{F3C6881B-6364-1941-B2D6-854DF5F50D30}" presName="Name8" presStyleCnt="0"/>
      <dgm:spPr/>
    </dgm:pt>
    <dgm:pt modelId="{F5A14584-8FD2-E542-8869-914CAF994752}" type="pres">
      <dgm:prSet presAssocID="{F3C6881B-6364-1941-B2D6-854DF5F50D30}" presName="level" presStyleLbl="node1" presStyleIdx="4" presStyleCnt="5" custLinFactNeighborX="346" custLinFactNeighborY="20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9801A-AA0E-E44B-AD37-C855580595AC}" type="pres">
      <dgm:prSet presAssocID="{F3C6881B-6364-1941-B2D6-854DF5F50D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10CF1B-65B6-9C42-AB95-FE2A85C6F8B7}" srcId="{29E582CC-8A9A-9F4E-AD4B-A89FC5D44060}" destId="{E7589269-84FB-4447-9E25-5C4009CBC137}" srcOrd="0" destOrd="0" parTransId="{2EC40DCD-E1C3-6545-8B27-DDA0661565D2}" sibTransId="{E07E35B3-482A-5540-90A4-5A4CD5F329B3}"/>
    <dgm:cxn modelId="{A41D2B93-C5BA-DC43-910F-56144FAE2CF9}" srcId="{29E582CC-8A9A-9F4E-AD4B-A89FC5D44060}" destId="{8DAE7A8F-D1F2-B845-B7DF-03044B1F2642}" srcOrd="1" destOrd="0" parTransId="{313D459A-6AD5-4245-873D-FEEE36E5F653}" sibTransId="{2D67930A-5342-BB46-AC29-86270F6A6263}"/>
    <dgm:cxn modelId="{6651D36F-2A70-48AC-AB06-F76B97554F0E}" type="presOf" srcId="{8DAE7A8F-D1F2-B845-B7DF-03044B1F2642}" destId="{D64E672C-BFDD-F348-B0B5-83399FB8AC6B}" srcOrd="1" destOrd="0" presId="urn:microsoft.com/office/officeart/2005/8/layout/pyramid1"/>
    <dgm:cxn modelId="{FE978167-BC73-442D-8CA8-0AFA2EF5D2F6}" type="presOf" srcId="{29E582CC-8A9A-9F4E-AD4B-A89FC5D44060}" destId="{5B57210F-EAB2-454D-AF08-C60DBF885CD5}" srcOrd="0" destOrd="0" presId="urn:microsoft.com/office/officeart/2005/8/layout/pyramid1"/>
    <dgm:cxn modelId="{BBECFE26-F17F-4EAB-8E82-59B7AA3E47F6}" type="presOf" srcId="{1B75AD71-86EF-0944-A2F9-031A3FD8450B}" destId="{31127A10-3BBF-BC4B-8C01-A2237CAE3B41}" srcOrd="1" destOrd="0" presId="urn:microsoft.com/office/officeart/2005/8/layout/pyramid1"/>
    <dgm:cxn modelId="{DD9FF6FE-1272-2248-BCCA-21C51BBBF8BF}" srcId="{29E582CC-8A9A-9F4E-AD4B-A89FC5D44060}" destId="{1B75AD71-86EF-0944-A2F9-031A3FD8450B}" srcOrd="3" destOrd="0" parTransId="{F535022D-80AA-BB4F-8FB5-6CA7CC31F35F}" sibTransId="{BD717100-92BE-2043-AFE7-EC238E52A0F0}"/>
    <dgm:cxn modelId="{793E4091-2229-4598-8027-0CFDB8DEA31B}" type="presOf" srcId="{B648435B-B559-1B4A-ACBB-F37F85994450}" destId="{1B853A5D-4E42-5447-BC2F-CB585A6E923C}" srcOrd="0" destOrd="0" presId="urn:microsoft.com/office/officeart/2005/8/layout/pyramid1"/>
    <dgm:cxn modelId="{99DE26D4-4905-43DA-9810-507B85DE7290}" type="presOf" srcId="{8DAE7A8F-D1F2-B845-B7DF-03044B1F2642}" destId="{D70CD5FF-0D8F-7444-BFC2-8E79B9524267}" srcOrd="0" destOrd="0" presId="urn:microsoft.com/office/officeart/2005/8/layout/pyramid1"/>
    <dgm:cxn modelId="{3110BB93-B8A9-459A-BF29-B6BDA0FCD725}" type="presOf" srcId="{F3C6881B-6364-1941-B2D6-854DF5F50D30}" destId="{6FB9801A-AA0E-E44B-AD37-C855580595AC}" srcOrd="1" destOrd="0" presId="urn:microsoft.com/office/officeart/2005/8/layout/pyramid1"/>
    <dgm:cxn modelId="{C18071FC-EF02-4AEB-A68A-0238431170C4}" type="presOf" srcId="{B648435B-B559-1B4A-ACBB-F37F85994450}" destId="{3B80C281-B1D8-A245-9826-54F756B281CE}" srcOrd="1" destOrd="0" presId="urn:microsoft.com/office/officeart/2005/8/layout/pyramid1"/>
    <dgm:cxn modelId="{1C7407C6-1840-4AE4-88E1-84244609DB9A}" type="presOf" srcId="{E7589269-84FB-4447-9E25-5C4009CBC137}" destId="{A7C74A2C-B700-624D-9780-F015CE67799C}" srcOrd="1" destOrd="0" presId="urn:microsoft.com/office/officeart/2005/8/layout/pyramid1"/>
    <dgm:cxn modelId="{9772E36A-ECDB-4ED5-8973-4B27A65B8827}" type="presOf" srcId="{1B75AD71-86EF-0944-A2F9-031A3FD8450B}" destId="{B5F4BD12-DD97-EB4C-A387-B780BA2ECD95}" srcOrd="0" destOrd="0" presId="urn:microsoft.com/office/officeart/2005/8/layout/pyramid1"/>
    <dgm:cxn modelId="{832F875A-45FD-AB43-A5FC-A3A10A25E8F7}" srcId="{29E582CC-8A9A-9F4E-AD4B-A89FC5D44060}" destId="{F3C6881B-6364-1941-B2D6-854DF5F50D30}" srcOrd="4" destOrd="0" parTransId="{D00C26A7-B688-5D43-8EC5-EF829A37D63F}" sibTransId="{84D2FAD3-3C8C-8044-B852-BC296D31D7F4}"/>
    <dgm:cxn modelId="{8AF77682-CFFF-410C-B839-4030A8EF284E}" type="presOf" srcId="{F3C6881B-6364-1941-B2D6-854DF5F50D30}" destId="{F5A14584-8FD2-E542-8869-914CAF994752}" srcOrd="0" destOrd="0" presId="urn:microsoft.com/office/officeart/2005/8/layout/pyramid1"/>
    <dgm:cxn modelId="{E1C40E15-7178-C64C-A4D6-B1ED47D70A74}" srcId="{29E582CC-8A9A-9F4E-AD4B-A89FC5D44060}" destId="{B648435B-B559-1B4A-ACBB-F37F85994450}" srcOrd="2" destOrd="0" parTransId="{85280329-B927-6345-B49E-8F88D6BD4DF9}" sibTransId="{E656AD99-61F6-C840-8E9A-D960E7EE8515}"/>
    <dgm:cxn modelId="{B83001EE-DD24-4590-9B6F-64FCFE159D02}" type="presOf" srcId="{E7589269-84FB-4447-9E25-5C4009CBC137}" destId="{DCB83D9F-4415-204C-9C30-8AEB0D1CE37C}" srcOrd="0" destOrd="0" presId="urn:microsoft.com/office/officeart/2005/8/layout/pyramid1"/>
    <dgm:cxn modelId="{E4BD5049-AA52-4CE6-ACAA-02912AB863CB}" type="presParOf" srcId="{5B57210F-EAB2-454D-AF08-C60DBF885CD5}" destId="{48DDBD42-0666-4746-8A4C-84139C5D53E5}" srcOrd="0" destOrd="0" presId="urn:microsoft.com/office/officeart/2005/8/layout/pyramid1"/>
    <dgm:cxn modelId="{8E9BE088-A61C-46CB-BB71-7DEF9802895B}" type="presParOf" srcId="{48DDBD42-0666-4746-8A4C-84139C5D53E5}" destId="{DCB83D9F-4415-204C-9C30-8AEB0D1CE37C}" srcOrd="0" destOrd="0" presId="urn:microsoft.com/office/officeart/2005/8/layout/pyramid1"/>
    <dgm:cxn modelId="{14642365-7F3B-4E86-A383-2E72D6E4729F}" type="presParOf" srcId="{48DDBD42-0666-4746-8A4C-84139C5D53E5}" destId="{A7C74A2C-B700-624D-9780-F015CE67799C}" srcOrd="1" destOrd="0" presId="urn:microsoft.com/office/officeart/2005/8/layout/pyramid1"/>
    <dgm:cxn modelId="{521C28AB-5316-4018-B115-26DD0EE9E8ED}" type="presParOf" srcId="{5B57210F-EAB2-454D-AF08-C60DBF885CD5}" destId="{6274B02E-4D80-7C4D-91A4-2EA329170F3D}" srcOrd="1" destOrd="0" presId="urn:microsoft.com/office/officeart/2005/8/layout/pyramid1"/>
    <dgm:cxn modelId="{50C69B28-E8E2-4333-A8E8-956D4D5F90BA}" type="presParOf" srcId="{6274B02E-4D80-7C4D-91A4-2EA329170F3D}" destId="{D70CD5FF-0D8F-7444-BFC2-8E79B9524267}" srcOrd="0" destOrd="0" presId="urn:microsoft.com/office/officeart/2005/8/layout/pyramid1"/>
    <dgm:cxn modelId="{CA079C7D-33D2-4CA8-84D2-185599E903EA}" type="presParOf" srcId="{6274B02E-4D80-7C4D-91A4-2EA329170F3D}" destId="{D64E672C-BFDD-F348-B0B5-83399FB8AC6B}" srcOrd="1" destOrd="0" presId="urn:microsoft.com/office/officeart/2005/8/layout/pyramid1"/>
    <dgm:cxn modelId="{33E99692-AA41-4D13-9C87-408F8B138F91}" type="presParOf" srcId="{5B57210F-EAB2-454D-AF08-C60DBF885CD5}" destId="{4E031F0F-C96F-A94D-BE7C-4FE3F1A9BEB6}" srcOrd="2" destOrd="0" presId="urn:microsoft.com/office/officeart/2005/8/layout/pyramid1"/>
    <dgm:cxn modelId="{974F4601-7F2B-4B3C-B866-0075E3993E08}" type="presParOf" srcId="{4E031F0F-C96F-A94D-BE7C-4FE3F1A9BEB6}" destId="{1B853A5D-4E42-5447-BC2F-CB585A6E923C}" srcOrd="0" destOrd="0" presId="urn:microsoft.com/office/officeart/2005/8/layout/pyramid1"/>
    <dgm:cxn modelId="{9D9FDB3F-5CF5-4C84-AA9D-AB783BA98F95}" type="presParOf" srcId="{4E031F0F-C96F-A94D-BE7C-4FE3F1A9BEB6}" destId="{3B80C281-B1D8-A245-9826-54F756B281CE}" srcOrd="1" destOrd="0" presId="urn:microsoft.com/office/officeart/2005/8/layout/pyramid1"/>
    <dgm:cxn modelId="{31774A3E-6700-4C6C-8389-56D7B876A401}" type="presParOf" srcId="{5B57210F-EAB2-454D-AF08-C60DBF885CD5}" destId="{A71F1716-5740-B041-A4A3-98D0540C3560}" srcOrd="3" destOrd="0" presId="urn:microsoft.com/office/officeart/2005/8/layout/pyramid1"/>
    <dgm:cxn modelId="{1F6AD988-8E8E-493D-8085-7C0B1EFC6B1D}" type="presParOf" srcId="{A71F1716-5740-B041-A4A3-98D0540C3560}" destId="{B5F4BD12-DD97-EB4C-A387-B780BA2ECD95}" srcOrd="0" destOrd="0" presId="urn:microsoft.com/office/officeart/2005/8/layout/pyramid1"/>
    <dgm:cxn modelId="{DEE13D34-81DA-4123-A39C-90410717C6A3}" type="presParOf" srcId="{A71F1716-5740-B041-A4A3-98D0540C3560}" destId="{31127A10-3BBF-BC4B-8C01-A2237CAE3B41}" srcOrd="1" destOrd="0" presId="urn:microsoft.com/office/officeart/2005/8/layout/pyramid1"/>
    <dgm:cxn modelId="{99BA65C2-0C90-4A88-A17A-636E4BAE9C1F}" type="presParOf" srcId="{5B57210F-EAB2-454D-AF08-C60DBF885CD5}" destId="{E9AE97A3-3F3C-E842-858B-23D4456D2187}" srcOrd="4" destOrd="0" presId="urn:microsoft.com/office/officeart/2005/8/layout/pyramid1"/>
    <dgm:cxn modelId="{774B5083-07DF-4EDD-9CED-A86FBA348FB7}" type="presParOf" srcId="{E9AE97A3-3F3C-E842-858B-23D4456D2187}" destId="{F5A14584-8FD2-E542-8869-914CAF994752}" srcOrd="0" destOrd="0" presId="urn:microsoft.com/office/officeart/2005/8/layout/pyramid1"/>
    <dgm:cxn modelId="{F205F20B-84F9-41FF-8AC4-EA10DB83D01C}" type="presParOf" srcId="{E9AE97A3-3F3C-E842-858B-23D4456D2187}" destId="{6FB9801A-AA0E-E44B-AD37-C855580595A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83D9F-4415-204C-9C30-8AEB0D1CE37C}">
      <dsp:nvSpPr>
        <dsp:cNvPr id="0" name=""/>
        <dsp:cNvSpPr/>
      </dsp:nvSpPr>
      <dsp:spPr>
        <a:xfrm>
          <a:off x="2673379" y="0"/>
          <a:ext cx="1336689" cy="1015999"/>
        </a:xfrm>
        <a:prstGeom prst="trapezoid">
          <a:avLst>
            <a:gd name="adj" fmla="val 6578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+mn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Student</a:t>
          </a:r>
          <a:endParaRPr lang="en-US" sz="1800" kern="1200" dirty="0">
            <a:latin typeface="+mn-lt"/>
          </a:endParaRPr>
        </a:p>
      </dsp:txBody>
      <dsp:txXfrm>
        <a:off x="2673379" y="0"/>
        <a:ext cx="1336689" cy="1015999"/>
      </dsp:txXfrm>
    </dsp:sp>
    <dsp:sp modelId="{D70CD5FF-0D8F-7444-BFC2-8E79B9524267}">
      <dsp:nvSpPr>
        <dsp:cNvPr id="0" name=""/>
        <dsp:cNvSpPr/>
      </dsp:nvSpPr>
      <dsp:spPr>
        <a:xfrm>
          <a:off x="2005034" y="1015999"/>
          <a:ext cx="2673379" cy="1015999"/>
        </a:xfrm>
        <a:prstGeom prst="trapezoid">
          <a:avLst>
            <a:gd name="adj" fmla="val 65782"/>
          </a:avLst>
        </a:prstGeom>
        <a:solidFill>
          <a:schemeClr val="accent3">
            <a:hueOff val="1476047"/>
            <a:satOff val="-11513"/>
            <a:lumOff val="-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n-lt"/>
            </a:rPr>
            <a:t>Classroom</a:t>
          </a:r>
          <a:endParaRPr lang="en-US" sz="2200" kern="1200" dirty="0">
            <a:latin typeface="+mn-lt"/>
          </a:endParaRPr>
        </a:p>
      </dsp:txBody>
      <dsp:txXfrm>
        <a:off x="2472875" y="1015999"/>
        <a:ext cx="1737696" cy="1015999"/>
      </dsp:txXfrm>
    </dsp:sp>
    <dsp:sp modelId="{1B853A5D-4E42-5447-BC2F-CB585A6E923C}">
      <dsp:nvSpPr>
        <dsp:cNvPr id="0" name=""/>
        <dsp:cNvSpPr/>
      </dsp:nvSpPr>
      <dsp:spPr>
        <a:xfrm>
          <a:off x="1336689" y="2031999"/>
          <a:ext cx="4010068" cy="1015999"/>
        </a:xfrm>
        <a:prstGeom prst="trapezoid">
          <a:avLst>
            <a:gd name="adj" fmla="val 65782"/>
          </a:avLst>
        </a:prstGeom>
        <a:solidFill>
          <a:schemeClr val="accent3">
            <a:hueOff val="2952094"/>
            <a:satOff val="-23027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n-lt"/>
            </a:rPr>
            <a:t>School Community/Learning Environment</a:t>
          </a:r>
          <a:endParaRPr lang="en-US" sz="2200" kern="1200" dirty="0">
            <a:latin typeface="+mn-lt"/>
          </a:endParaRPr>
        </a:p>
      </dsp:txBody>
      <dsp:txXfrm>
        <a:off x="2038451" y="2031999"/>
        <a:ext cx="2606544" cy="1015999"/>
      </dsp:txXfrm>
    </dsp:sp>
    <dsp:sp modelId="{B5F4BD12-DD97-EB4C-A387-B780BA2ECD95}">
      <dsp:nvSpPr>
        <dsp:cNvPr id="0" name=""/>
        <dsp:cNvSpPr/>
      </dsp:nvSpPr>
      <dsp:spPr>
        <a:xfrm>
          <a:off x="668344" y="3047999"/>
          <a:ext cx="5346758" cy="1015999"/>
        </a:xfrm>
        <a:prstGeom prst="trapezoid">
          <a:avLst>
            <a:gd name="adj" fmla="val 65782"/>
          </a:avLst>
        </a:prstGeom>
        <a:solidFill>
          <a:schemeClr val="accent3">
            <a:hueOff val="4428140"/>
            <a:satOff val="-34540"/>
            <a:lumOff val="-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Geographic </a:t>
          </a:r>
          <a:r>
            <a:rPr lang="en-US" sz="2200" kern="1200" dirty="0" err="1" smtClean="0"/>
            <a:t>Programme</a:t>
          </a:r>
          <a:r>
            <a:rPr lang="en-US" sz="2200" kern="1200" dirty="0" smtClean="0"/>
            <a:t> Area/District</a:t>
          </a:r>
          <a:endParaRPr lang="en-US" sz="2200" kern="1200" dirty="0"/>
        </a:p>
      </dsp:txBody>
      <dsp:txXfrm>
        <a:off x="1604027" y="3047999"/>
        <a:ext cx="3475392" cy="1015999"/>
      </dsp:txXfrm>
    </dsp:sp>
    <dsp:sp modelId="{F5A14584-8FD2-E542-8869-914CAF994752}">
      <dsp:nvSpPr>
        <dsp:cNvPr id="0" name=""/>
        <dsp:cNvSpPr/>
      </dsp:nvSpPr>
      <dsp:spPr>
        <a:xfrm>
          <a:off x="0" y="4063999"/>
          <a:ext cx="6683448" cy="1015999"/>
        </a:xfrm>
        <a:prstGeom prst="trapezoid">
          <a:avLst>
            <a:gd name="adj" fmla="val 65782"/>
          </a:avLst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Education System(s)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(Polices &amp; Strategies &amp; Planning)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169603" y="4063999"/>
        <a:ext cx="4344241" cy="101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2E00-8A7A-45F8-B2AF-7F4F80A124EB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99CD6-B07C-4902-9020-2AFD00BAB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3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esite.org/education-fragility/conflict-sensitive-educatio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76D7E1-1E08-4CE0-B5AF-F7A4550355AD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76D7E1-1E08-4CE0-B5AF-F7A4550355AD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This definition can be found on the </a:t>
            </a:r>
            <a:r>
              <a:rPr lang="en-US" baseline="0" dirty="0" smtClean="0"/>
              <a:t>INEE website: </a:t>
            </a:r>
            <a:r>
              <a:rPr lang="en-US" dirty="0" smtClean="0">
                <a:hlinkClick r:id="rId3"/>
              </a:rPr>
              <a:t>ineesite.org/education-fragility/conflict-sensitive-education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C12F77E-040C-2942-AE80-7FAA908C1E18}" type="slidenum">
              <a:rPr lang="en-US" sz="1200">
                <a:latin typeface="Calibri" charset="0"/>
                <a:cs typeface="ＭＳ Ｐゴシック" charset="0"/>
              </a:rPr>
              <a:pPr eaLnBrk="1" hangingPunct="1"/>
              <a:t>5</a:t>
            </a:fld>
            <a:endParaRPr lang="en-US" sz="1200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9CCEF-6C4E-4C86-8D58-7176408C13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3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10DAC-ED61-6A48-8012-C9F8D292385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752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143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249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249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249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NEELogo_2012_multi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67400"/>
            <a:ext cx="5731510" cy="8838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276600" y="4602481"/>
            <a:ext cx="2590800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2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C95CBA2-74A9-438C-B7D0-22B9526CC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B09D1B-023B-4A01-8BF3-2B572621C6DA}" type="datetimeFigureOut">
              <a:rPr lang="en-US" smtClean="0"/>
              <a:pPr/>
              <a:t>10/29/2013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ineesite.org/education-fragility/conflict-sensitive-educ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mailto:educationfragility@ineesite.org" TargetMode="External"/><Relationship Id="rId4" Type="http://schemas.openxmlformats.org/officeDocument/2006/relationships/hyperlink" Target="toolkit.ineesite.org/conflict_sensitive_educatio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gif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195" y="533400"/>
            <a:ext cx="7941805" cy="10668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Conflict Sensitive Education Pack : 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sz="2000" b="1" dirty="0">
                <a:latin typeface="+mn-lt"/>
              </a:rPr>
              <a:t>Integrating Conflict Sensitivity </a:t>
            </a:r>
            <a:r>
              <a:rPr lang="en-US" sz="2000" b="1" dirty="0" smtClean="0">
                <a:latin typeface="+mn-lt"/>
              </a:rPr>
              <a:t>in </a:t>
            </a:r>
            <a:r>
              <a:rPr lang="en-US" sz="2000" b="1" dirty="0">
                <a:latin typeface="+mn-lt"/>
              </a:rPr>
              <a:t>Education Programmes, Planning and Policies</a:t>
            </a:r>
            <a:endParaRPr lang="en-US" sz="2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76800"/>
            <a:ext cx="8458200" cy="1295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2000" b="1" i="1" dirty="0" smtClean="0">
                <a:solidFill>
                  <a:schemeClr val="tx2"/>
                </a:solidFill>
              </a:rPr>
              <a:t>Seminar: </a:t>
            </a:r>
          </a:p>
          <a:p>
            <a:pPr>
              <a:spcBef>
                <a:spcPts val="0"/>
              </a:spcBef>
            </a:pPr>
            <a:r>
              <a:rPr lang="en-US" sz="2000" b="1" i="1" dirty="0" smtClean="0">
                <a:solidFill>
                  <a:schemeClr val="tx2"/>
                </a:solidFill>
              </a:rPr>
              <a:t>Education and Conflict: </a:t>
            </a:r>
            <a:r>
              <a:rPr lang="en-US" altLang="ja-JP" b="1" dirty="0" smtClean="0">
                <a:solidFill>
                  <a:schemeClr val="tx2"/>
                </a:solidFill>
              </a:rPr>
              <a:t>the </a:t>
            </a:r>
            <a:r>
              <a:rPr lang="en-US" altLang="ja-JP" b="1" dirty="0">
                <a:solidFill>
                  <a:schemeClr val="tx2"/>
                </a:solidFill>
              </a:rPr>
              <a:t>Past, Present and Future Role of Norway’s Engagement</a:t>
            </a:r>
            <a:endParaRPr lang="ja-JP" altLang="ja-JP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endParaRPr lang="en-US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Naoko Arakawa, </a:t>
            </a:r>
          </a:p>
          <a:p>
            <a:pPr>
              <a:spcBef>
                <a:spcPts val="0"/>
              </a:spcBef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Coordinator for Education and Fragility Working Group, INEE</a:t>
            </a:r>
            <a:endParaRPr lang="en-US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3475"/>
            <a:ext cx="3270133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533400" y="1732156"/>
            <a:ext cx="78486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43" y="6228885"/>
            <a:ext cx="35052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1514172"/>
            <a:ext cx="4946103" cy="4946103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905000" y="469611"/>
            <a:ext cx="6553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CSE Pack – (3) Reflection Tool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(Continued)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99171"/>
            <a:ext cx="21336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0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0617259"/>
              </p:ext>
            </p:extLst>
          </p:nvPr>
        </p:nvGraphicFramePr>
        <p:xfrm>
          <a:off x="1393752" y="1371600"/>
          <a:ext cx="6683448" cy="507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 rot="1935386">
            <a:off x="2183178" y="1227842"/>
            <a:ext cx="738664" cy="5362589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3600" dirty="0"/>
              <a:t>Conflict Sensitive Education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057400" y="609291"/>
            <a:ext cx="708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Applies Across Education Sector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21336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838200" y="6248400"/>
            <a:ext cx="250290" cy="3810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17540" y="1431688"/>
            <a:ext cx="381000" cy="24471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47857" y="65502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©Cynthia </a:t>
            </a:r>
            <a:r>
              <a:rPr lang="en-US" sz="1400" dirty="0" err="1"/>
              <a:t>Koons</a:t>
            </a:r>
            <a:endParaRPr 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81000" y="1828800"/>
            <a:ext cx="1905000" cy="160020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正方形/長方形 12"/>
          <p:cNvSpPr/>
          <p:nvPr/>
        </p:nvSpPr>
        <p:spPr>
          <a:xfrm>
            <a:off x="6705600" y="2743200"/>
            <a:ext cx="2031206" cy="1533525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63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590800" y="228600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Application in Practice 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21336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380999" y="1219200"/>
            <a:ext cx="4103914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en-US" b="1" u="sng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457200" y="3581400"/>
            <a:ext cx="4191000" cy="3276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b="1" u="sng" dirty="0">
                <a:solidFill>
                  <a:schemeClr val="tx1"/>
                </a:solidFill>
              </a:rPr>
              <a:t>Ministry of Education in Kenya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Integrated into the education </a:t>
            </a:r>
            <a:r>
              <a:rPr lang="en-US" dirty="0">
                <a:solidFill>
                  <a:schemeClr val="tx1"/>
                </a:solidFill>
              </a:rPr>
              <a:t>sector policy on peace education.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2050" name="Picture 2" descr="peace nakuru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00600"/>
            <a:ext cx="2331123" cy="186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821314" y="990600"/>
            <a:ext cx="4094086" cy="56672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GIZ </a:t>
            </a:r>
            <a:r>
              <a:rPr lang="en-US" dirty="0">
                <a:solidFill>
                  <a:schemeClr val="tx1"/>
                </a:solidFill>
              </a:rPr>
              <a:t>shared the pack at its </a:t>
            </a:r>
            <a:r>
              <a:rPr lang="en-US" dirty="0" smtClean="0">
                <a:solidFill>
                  <a:schemeClr val="tx1"/>
                </a:solidFill>
              </a:rPr>
              <a:t>internal </a:t>
            </a:r>
            <a:r>
              <a:rPr lang="en-US" dirty="0">
                <a:solidFill>
                  <a:schemeClr val="tx1"/>
                </a:solidFill>
              </a:rPr>
              <a:t>“Global Network on Education &amp; Youth” meeting </a:t>
            </a:r>
            <a:r>
              <a:rPr lang="en-US" dirty="0" smtClean="0">
                <a:solidFill>
                  <a:schemeClr val="tx1"/>
                </a:solidFill>
              </a:rPr>
              <a:t>as well as international meetings for </a:t>
            </a:r>
            <a:r>
              <a:rPr lang="en-US" dirty="0">
                <a:solidFill>
                  <a:schemeClr val="tx1"/>
                </a:solidFill>
              </a:rPr>
              <a:t>using in countries such as Afghanistan and Pakistan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Save the Children &amp; FHI360 </a:t>
            </a:r>
            <a:r>
              <a:rPr lang="en-US" dirty="0" smtClean="0">
                <a:solidFill>
                  <a:schemeClr val="tx1"/>
                </a:solidFill>
              </a:rPr>
              <a:t>launched and trained practitioners.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Plan </a:t>
            </a:r>
            <a:r>
              <a:rPr lang="en-US" b="1" dirty="0">
                <a:solidFill>
                  <a:schemeClr val="tx1"/>
                </a:solidFill>
              </a:rPr>
              <a:t>International  </a:t>
            </a:r>
            <a:r>
              <a:rPr lang="en-US" dirty="0">
                <a:solidFill>
                  <a:schemeClr val="tx1"/>
                </a:solidFill>
              </a:rPr>
              <a:t>is going to use the Pack with adjustment in South Sudan and Mali </a:t>
            </a:r>
            <a:r>
              <a:rPr lang="en-US" dirty="0" err="1">
                <a:solidFill>
                  <a:schemeClr val="tx1"/>
                </a:solidFill>
              </a:rPr>
              <a:t>programmes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UN Interagency FT for Preventive Action </a:t>
            </a:r>
            <a:r>
              <a:rPr lang="en-US" dirty="0">
                <a:solidFill>
                  <a:schemeClr val="tx1"/>
                </a:solidFill>
              </a:rPr>
              <a:t>team shared the Pack with the UN OCHA Eastern Africa Education Sector </a:t>
            </a:r>
            <a:r>
              <a:rPr lang="en-US" dirty="0" smtClean="0">
                <a:solidFill>
                  <a:schemeClr val="tx1"/>
                </a:solidFill>
              </a:rPr>
              <a:t>Coordinator.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6"/>
          <p:cNvSpPr/>
          <p:nvPr/>
        </p:nvSpPr>
        <p:spPr>
          <a:xfrm>
            <a:off x="457200" y="914400"/>
            <a:ext cx="4114800" cy="2590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Paris High-Level </a:t>
            </a:r>
            <a:r>
              <a:rPr lang="en-US" b="1" dirty="0" smtClean="0">
                <a:solidFill>
                  <a:schemeClr val="tx1"/>
                </a:solidFill>
              </a:rPr>
              <a:t>Symposium Launch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6" descr="https://photos-6.dropbox.com/t/0/AACmoyXvcCFdtxbwKCYfqCmUnfPBGiesL5qPV5v0MJHosg/12/64346338/jpeg/32x32/3/1377082800/0/2/Photo%20Apr%2008%2C%204%2053%2027%20PM.jpg/z2br2lELlbedHNOyfFjUQAYjNH1xAkJuqJA34RYd_eg%2C_I4uLTOMjL2eCCoQzEDY3a9rIT0rcW5gi1JZQBw9LAg?size=1024x7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2743200" cy="18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305800" cy="5257800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</a:pPr>
            <a:r>
              <a:rPr lang="en-US" sz="2400" b="1" dirty="0"/>
              <a:t>INEE </a:t>
            </a:r>
            <a:r>
              <a:rPr lang="en-US" sz="2400" b="1" dirty="0" smtClean="0"/>
              <a:t>Website</a:t>
            </a:r>
          </a:p>
          <a:p>
            <a:pPr marL="662940" lvl="2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 smtClean="0">
                <a:hlinkClick r:id="rId3" action="ppaction://hlinkfile"/>
              </a:rPr>
              <a:t>ineesite.org/conflict-sensitive-education</a:t>
            </a:r>
            <a:endParaRPr lang="en-US" sz="2400" dirty="0" smtClean="0"/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400" dirty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</a:pPr>
            <a:r>
              <a:rPr lang="en-US" sz="2400" b="1" dirty="0" smtClean="0"/>
              <a:t>INEE Toolkit</a:t>
            </a:r>
          </a:p>
          <a:p>
            <a:pPr marL="662940" lvl="2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 smtClean="0">
                <a:hlinkClick r:id="rId4" action="ppaction://hlinkfile"/>
              </a:rPr>
              <a:t>toolkit.ineesite.org/</a:t>
            </a:r>
            <a:r>
              <a:rPr lang="en-US" sz="2400" dirty="0" err="1" smtClean="0">
                <a:hlinkClick r:id="rId4" action="ppaction://hlinkfile"/>
              </a:rPr>
              <a:t>conflict_sensitive_education</a:t>
            </a:r>
            <a:endParaRPr lang="en-US" sz="2400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400" dirty="0" smtClean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</a:pPr>
            <a:r>
              <a:rPr lang="en-US" sz="2400" b="1" dirty="0" smtClean="0"/>
              <a:t>Conflict Sensitive Education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 smtClean="0">
                <a:solidFill>
                  <a:srgbClr val="FF6600"/>
                </a:solidFill>
              </a:rPr>
              <a:t>     </a:t>
            </a:r>
            <a:r>
              <a:rPr lang="en-US" sz="2000" dirty="0" smtClean="0">
                <a:solidFill>
                  <a:srgbClr val="FF6600"/>
                </a:solidFill>
              </a:rPr>
              <a:t> </a:t>
            </a:r>
            <a:r>
              <a:rPr lang="en-US" u="sng" dirty="0" smtClean="0">
                <a:solidFill>
                  <a:srgbClr val="FF6600"/>
                </a:solidFill>
              </a:rPr>
              <a:t> ineesite.org</a:t>
            </a:r>
            <a:r>
              <a:rPr lang="en-US" u="sng" dirty="0">
                <a:solidFill>
                  <a:srgbClr val="FF6600"/>
                </a:solidFill>
              </a:rPr>
              <a:t>/en/education-fragility/conflict-</a:t>
            </a:r>
            <a:r>
              <a:rPr lang="en-US" u="sng" dirty="0" smtClean="0">
                <a:solidFill>
                  <a:srgbClr val="FF6600"/>
                </a:solidFill>
              </a:rPr>
              <a:t>sensitive</a:t>
            </a:r>
            <a:r>
              <a:rPr lang="en-US" u="sng" dirty="0">
                <a:solidFill>
                  <a:srgbClr val="FF6600"/>
                </a:solidFill>
              </a:rPr>
              <a:t>-</a:t>
            </a:r>
            <a:r>
              <a:rPr lang="en-US" u="sng" dirty="0" smtClean="0">
                <a:solidFill>
                  <a:srgbClr val="FF6600"/>
                </a:solidFill>
              </a:rPr>
              <a:t>education</a:t>
            </a:r>
            <a:endParaRPr lang="en-US" u="sng" dirty="0">
              <a:solidFill>
                <a:srgbClr val="FF66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400" dirty="0" smtClean="0"/>
          </a:p>
          <a:p>
            <a:pPr marL="457200" indent="-457200">
              <a:lnSpc>
                <a:spcPct val="90000"/>
              </a:lnSpc>
              <a:spcBef>
                <a:spcPts val="600"/>
              </a:spcBef>
            </a:pPr>
            <a:r>
              <a:rPr lang="en-US" sz="2400" b="1" dirty="0" smtClean="0"/>
              <a:t>Share your experiences on CSE with us! </a:t>
            </a:r>
            <a:r>
              <a:rPr lang="en-US" sz="2400" dirty="0" smtClean="0">
                <a:hlinkClick r:id="rId5"/>
              </a:rPr>
              <a:t>educationfragility@ineesite.org</a:t>
            </a:r>
            <a:endParaRPr lang="en-US" sz="2400" dirty="0" smtClean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905000" y="469611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For Further Information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2000"/>
            <a:ext cx="21336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43" y="6096000"/>
            <a:ext cx="3505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6934200" cy="990600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solidFill>
                  <a:srgbClr val="4D4635"/>
                </a:solidFill>
                <a:latin typeface="+mn-lt"/>
              </a:rPr>
              <a:t>Inter-Agency Network for Education in Emergencies (INEE) </a:t>
            </a:r>
            <a:r>
              <a:rPr lang="en-US" altLang="ja-JP" sz="2400" b="1" dirty="0" smtClean="0">
                <a:solidFill>
                  <a:srgbClr val="4D4635"/>
                </a:solidFill>
                <a:latin typeface="+mn-lt"/>
              </a:rPr>
              <a:t>&amp; </a:t>
            </a:r>
            <a:r>
              <a:rPr lang="en-US" sz="2400" b="1" dirty="0" smtClean="0">
                <a:solidFill>
                  <a:srgbClr val="4D4635"/>
                </a:solidFill>
                <a:latin typeface="+mn-lt"/>
              </a:rPr>
              <a:t>Working Group on Education and Fragility (WGEF)</a:t>
            </a:r>
            <a:endParaRPr lang="en-US" sz="2400" b="1" dirty="0">
              <a:solidFill>
                <a:srgbClr val="4D4635"/>
              </a:solidFill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21336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26720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INEE : </a:t>
            </a:r>
          </a:p>
          <a:p>
            <a:pPr lvl="1"/>
            <a:r>
              <a:rPr lang="en-US" altLang="ja-JP" dirty="0" smtClean="0"/>
              <a:t>Open, </a:t>
            </a:r>
            <a:r>
              <a:rPr lang="en-US" altLang="ja-JP" dirty="0"/>
              <a:t>global network of </a:t>
            </a:r>
            <a:r>
              <a:rPr lang="en-US" altLang="ja-JP" dirty="0" smtClean="0"/>
              <a:t>10,000</a:t>
            </a:r>
            <a:r>
              <a:rPr lang="en-US" altLang="ja-JP" dirty="0"/>
              <a:t>+ members in 170 </a:t>
            </a:r>
            <a:r>
              <a:rPr lang="en-US" altLang="ja-JP" dirty="0" smtClean="0"/>
              <a:t>countries</a:t>
            </a:r>
          </a:p>
          <a:p>
            <a:pPr lvl="1"/>
            <a:r>
              <a:rPr lang="en-US" altLang="ja-JP" dirty="0" smtClean="0"/>
              <a:t>3 Working Groups, 6 Task Teams, 4 Language Communities</a:t>
            </a:r>
          </a:p>
          <a:p>
            <a:pPr lvl="1"/>
            <a:r>
              <a:rPr lang="en-US" altLang="ja-JP" dirty="0" smtClean="0"/>
              <a:t>Recent Highlights : Global Consultation and </a:t>
            </a:r>
            <a:r>
              <a:rPr lang="en-US" altLang="ja-JP" dirty="0" err="1" smtClean="0"/>
              <a:t>EiE</a:t>
            </a:r>
            <a:r>
              <a:rPr lang="en-US" altLang="ja-JP" dirty="0" smtClean="0"/>
              <a:t> Journal</a:t>
            </a:r>
          </a:p>
          <a:p>
            <a:r>
              <a:rPr lang="en-US" sz="2400" dirty="0" smtClean="0"/>
              <a:t>WGEF: </a:t>
            </a:r>
          </a:p>
          <a:p>
            <a:pPr lvl="1"/>
            <a:r>
              <a:rPr lang="en-US" dirty="0" smtClean="0"/>
              <a:t>Established in 2008, 27 member organizations</a:t>
            </a:r>
          </a:p>
          <a:p>
            <a:pPr lvl="1"/>
            <a:r>
              <a:rPr lang="en-GB" dirty="0" smtClean="0"/>
              <a:t>Developed </a:t>
            </a:r>
            <a:r>
              <a:rPr lang="en-GB" b="1" dirty="0" smtClean="0"/>
              <a:t>Conflict Sensitive Education Pack </a:t>
            </a:r>
            <a:r>
              <a:rPr lang="en-GB" dirty="0" smtClean="0"/>
              <a:t>with the Working Group on Minimum Standards.</a:t>
            </a:r>
          </a:p>
          <a:p>
            <a:pPr lvl="2"/>
            <a:r>
              <a:rPr lang="en-US" dirty="0" smtClean="0"/>
              <a:t>Analysis identified: Absence </a:t>
            </a:r>
            <a:r>
              <a:rPr lang="en-US" dirty="0"/>
              <a:t>of conflict sensitive tools/ </a:t>
            </a:r>
            <a:r>
              <a:rPr lang="en-US" dirty="0" smtClean="0"/>
              <a:t>frameworks &amp; key </a:t>
            </a:r>
            <a:r>
              <a:rPr lang="en-US" dirty="0"/>
              <a:t>gaps </a:t>
            </a:r>
            <a:r>
              <a:rPr lang="en-US" dirty="0" smtClean="0"/>
              <a:t>&amp; similarities.</a:t>
            </a:r>
          </a:p>
        </p:txBody>
      </p:sp>
      <p:pic>
        <p:nvPicPr>
          <p:cNvPr id="23" name="Picture 22" descr="200px-Unifi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33" y="5589796"/>
            <a:ext cx="507882" cy="497724"/>
          </a:xfrm>
          <a:prstGeom prst="rect">
            <a:avLst/>
          </a:prstGeom>
        </p:spPr>
      </p:pic>
      <p:pic>
        <p:nvPicPr>
          <p:cNvPr id="24" name="Picture 23" descr="minbuza_logo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7"/>
          <a:stretch/>
        </p:blipFill>
        <p:spPr>
          <a:xfrm>
            <a:off x="4304084" y="5809952"/>
            <a:ext cx="1342699" cy="5025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62" y="6293022"/>
            <a:ext cx="745457" cy="5649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732" y="6442641"/>
            <a:ext cx="775415" cy="3503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836" y="5521601"/>
            <a:ext cx="730008" cy="2774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01" y="6255047"/>
            <a:ext cx="442267" cy="521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48" y="6302012"/>
            <a:ext cx="577292" cy="4909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3665" y="5567286"/>
            <a:ext cx="1163091" cy="3606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58" y="5866333"/>
            <a:ext cx="1065471" cy="3198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98" y="6004928"/>
            <a:ext cx="1036671" cy="2889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0597" y="6339466"/>
            <a:ext cx="1535019" cy="45351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92" y="6402049"/>
            <a:ext cx="750255" cy="3283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3724" y="5573553"/>
            <a:ext cx="2168441" cy="21680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" y="6324600"/>
            <a:ext cx="1077025" cy="533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82" y="5639143"/>
            <a:ext cx="761822" cy="375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99" y="6312511"/>
            <a:ext cx="435101" cy="43510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1226" y="6273979"/>
            <a:ext cx="691115" cy="5575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41" y="5589796"/>
            <a:ext cx="777506" cy="29698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06" y="6197008"/>
            <a:ext cx="591866" cy="6242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" y="6016810"/>
            <a:ext cx="935147" cy="3386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" y="5567286"/>
            <a:ext cx="821425" cy="34200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9225" y="5560590"/>
            <a:ext cx="683983" cy="3141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2" y="6012941"/>
            <a:ext cx="604726" cy="3295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74" y="6251808"/>
            <a:ext cx="538583" cy="5677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33" y="5570545"/>
            <a:ext cx="590550" cy="63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47" y="6026235"/>
            <a:ext cx="12858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7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2200" y="269462"/>
            <a:ext cx="66294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Why Focus on Conflict Sensitive Education?</a:t>
            </a:r>
            <a:endParaRPr lang="en-US" sz="3200" b="1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21336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95942" y="1336262"/>
            <a:ext cx="3777343" cy="2362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b="1" u="sng" dirty="0" smtClean="0">
                <a:solidFill>
                  <a:schemeClr val="tx1"/>
                </a:solidFill>
              </a:rPr>
              <a:t>1. Access </a:t>
            </a:r>
            <a:r>
              <a:rPr lang="en-US" b="1" u="sng" dirty="0">
                <a:solidFill>
                  <a:schemeClr val="tx1"/>
                </a:solidFill>
              </a:rPr>
              <a:t>to quality education is a human </a:t>
            </a:r>
            <a:r>
              <a:rPr lang="en-US" b="1" u="sng" dirty="0" smtClean="0">
                <a:solidFill>
                  <a:schemeClr val="tx1"/>
                </a:solidFill>
              </a:rPr>
              <a:t>right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Universal Declaration of Human Rights 1984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Fourth Geneva Convention, etc.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22271" y="1347148"/>
            <a:ext cx="4435929" cy="23104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b="1" u="sng" dirty="0" smtClean="0">
                <a:solidFill>
                  <a:schemeClr val="tx1"/>
                </a:solidFill>
              </a:rPr>
              <a:t>2. The </a:t>
            </a:r>
            <a:r>
              <a:rPr lang="en-US" b="1" u="sng" dirty="0">
                <a:solidFill>
                  <a:schemeClr val="tx1"/>
                </a:solidFill>
              </a:rPr>
              <a:t>right to education is not being fully </a:t>
            </a:r>
            <a:r>
              <a:rPr lang="en-US" b="1" u="sng" dirty="0" smtClean="0">
                <a:solidFill>
                  <a:schemeClr val="tx1"/>
                </a:solidFill>
              </a:rPr>
              <a:t>realized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Half of the </a:t>
            </a:r>
            <a:r>
              <a:rPr lang="en-US" dirty="0" smtClean="0">
                <a:solidFill>
                  <a:schemeClr val="tx1"/>
                </a:solidFill>
              </a:rPr>
              <a:t>world </a:t>
            </a:r>
            <a:r>
              <a:rPr lang="en-US" dirty="0" smtClean="0">
                <a:solidFill>
                  <a:schemeClr val="tx1"/>
                </a:solidFill>
              </a:rPr>
              <a:t>out-of-school primary aged children </a:t>
            </a:r>
            <a:r>
              <a:rPr lang="en-US" dirty="0">
                <a:solidFill>
                  <a:schemeClr val="tx1"/>
                </a:solidFill>
              </a:rPr>
              <a:t>are in conflict-affected or fragile </a:t>
            </a:r>
            <a:r>
              <a:rPr lang="en-US" dirty="0" smtClean="0">
                <a:solidFill>
                  <a:schemeClr val="tx1"/>
                </a:solidFill>
              </a:rPr>
              <a:t>contexts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Education – only 1.4</a:t>
            </a:r>
            <a:r>
              <a:rPr lang="en-US" altLang="ja-JP" dirty="0">
                <a:solidFill>
                  <a:schemeClr val="tx1"/>
                </a:solidFill>
              </a:rPr>
              <a:t>% of humanitarian aid</a:t>
            </a:r>
            <a:r>
              <a:rPr lang="ja-JP" altLang="ja-JP" dirty="0">
                <a:solidFill>
                  <a:schemeClr val="tx1"/>
                </a:solidFill>
              </a:rPr>
              <a:t> </a:t>
            </a:r>
            <a:endParaRPr lang="en-US" b="1" u="sng" dirty="0">
              <a:solidFill>
                <a:schemeClr val="tx1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39685" y="3736565"/>
            <a:ext cx="3777343" cy="22070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US" b="1" u="sng" dirty="0" smtClean="0">
                <a:solidFill>
                  <a:schemeClr val="tx1"/>
                </a:solidFill>
              </a:rPr>
              <a:t>3. Education </a:t>
            </a:r>
            <a:r>
              <a:rPr lang="en-US" b="1" u="sng" dirty="0">
                <a:solidFill>
                  <a:schemeClr val="tx1"/>
                </a:solidFill>
              </a:rPr>
              <a:t>and conflict have a bi-directional and complex </a:t>
            </a:r>
            <a:r>
              <a:rPr lang="en-US" b="1" u="sng" dirty="0" smtClean="0">
                <a:solidFill>
                  <a:schemeClr val="tx1"/>
                </a:solidFill>
              </a:rPr>
              <a:t>relationship</a:t>
            </a:r>
          </a:p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Education 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can contribute to </a:t>
            </a:r>
            <a:r>
              <a:rPr lang="en-US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conflict &amp; also </a:t>
            </a:r>
            <a:r>
              <a:rPr lang="en-US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peacebuilding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38800" y="3736565"/>
            <a:ext cx="3505200" cy="22832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4. Education </a:t>
            </a:r>
            <a:r>
              <a:rPr lang="en-US" b="1" u="sng" dirty="0">
                <a:solidFill>
                  <a:schemeClr val="tx1"/>
                </a:solidFill>
              </a:rPr>
              <a:t>programs and policies in conflict-affected and fragile contexts should be conflict sensitive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Minimize negative impacts and maximize positive impacts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53072"/>
            <a:ext cx="2611836" cy="1281798"/>
          </a:xfrm>
          <a:prstGeom prst="rect">
            <a:avLst/>
          </a:prstGeom>
          <a:effectLst>
            <a:glow>
              <a:schemeClr val="accent1">
                <a:alpha val="77000"/>
              </a:schemeClr>
            </a:glow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4436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226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 smtClean="0">
                <a:cs typeface="Arial" pitchFamily="34" charset="0"/>
              </a:rPr>
              <a:t>The </a:t>
            </a:r>
            <a:r>
              <a:rPr lang="en-US" sz="2000" dirty="0">
                <a:cs typeface="Arial" pitchFamily="34" charset="0"/>
              </a:rPr>
              <a:t>process </a:t>
            </a:r>
            <a:r>
              <a:rPr lang="en-US" sz="2000" dirty="0" smtClean="0">
                <a:cs typeface="Arial" pitchFamily="34" charset="0"/>
              </a:rPr>
              <a:t>of: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057400" y="609291"/>
            <a:ext cx="708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What is Conflict Sensitive Education?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90600"/>
            <a:ext cx="21336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200400" y="1219200"/>
            <a:ext cx="2667000" cy="2667000"/>
            <a:chOff x="4569424" y="345658"/>
            <a:chExt cx="3076010" cy="307601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Shape 9"/>
            <p:cNvSpPr/>
            <p:nvPr/>
          </p:nvSpPr>
          <p:spPr>
            <a:xfrm rot="20700000">
              <a:off x="4569424" y="345658"/>
              <a:ext cx="3076010" cy="3076010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hape 4"/>
            <p:cNvSpPr/>
            <p:nvPr/>
          </p:nvSpPr>
          <p:spPr>
            <a:xfrm>
              <a:off x="5346740" y="1197663"/>
              <a:ext cx="1521377" cy="130491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tx1"/>
                  </a:solidFill>
                </a:rPr>
                <a:t>1. Understanding of the conflict context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5800" y="3276600"/>
            <a:ext cx="3581400" cy="3381757"/>
            <a:chOff x="6005217" y="2199381"/>
            <a:chExt cx="4316730" cy="4316730"/>
          </a:xfrm>
        </p:grpSpPr>
        <p:sp>
          <p:nvSpPr>
            <p:cNvPr id="13" name="Shape 12"/>
            <p:cNvSpPr/>
            <p:nvPr/>
          </p:nvSpPr>
          <p:spPr>
            <a:xfrm>
              <a:off x="6005217" y="2199381"/>
              <a:ext cx="4316730" cy="4316730"/>
            </a:xfrm>
            <a:prstGeom prst="gear9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hape 4"/>
            <p:cNvSpPr/>
            <p:nvPr/>
          </p:nvSpPr>
          <p:spPr>
            <a:xfrm>
              <a:off x="6873071" y="3009420"/>
              <a:ext cx="2581020" cy="24200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tx1"/>
                  </a:solidFill>
                </a:rPr>
                <a:t>3. Acting to minimize negative impacts and maximize positive impacts of education policies and programming on conflict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6800" y="2895600"/>
            <a:ext cx="3279238" cy="3270057"/>
            <a:chOff x="2369110" y="2309136"/>
            <a:chExt cx="3790559" cy="3618549"/>
          </a:xfrm>
        </p:grpSpPr>
        <p:sp>
          <p:nvSpPr>
            <p:cNvPr id="16" name="Shape 15"/>
            <p:cNvSpPr/>
            <p:nvPr/>
          </p:nvSpPr>
          <p:spPr>
            <a:xfrm>
              <a:off x="2369110" y="2309136"/>
              <a:ext cx="3790559" cy="3618549"/>
            </a:xfrm>
            <a:prstGeom prst="gear6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hape 4"/>
            <p:cNvSpPr/>
            <p:nvPr/>
          </p:nvSpPr>
          <p:spPr>
            <a:xfrm>
              <a:off x="3305094" y="3225622"/>
              <a:ext cx="1918591" cy="1785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chemeClr val="tx1"/>
                  </a:solidFill>
                </a:rPr>
                <a:t>2. Analyzing the two-way interaction between the conflict context and education </a:t>
              </a:r>
              <a:r>
                <a:rPr lang="en-US" sz="1400" kern="1200" dirty="0" err="1" smtClean="0">
                  <a:solidFill>
                    <a:schemeClr val="tx1"/>
                  </a:solidFill>
                </a:rPr>
                <a:t>programmes</a:t>
              </a:r>
              <a:r>
                <a:rPr lang="en-US" sz="1400" kern="1200" dirty="0" smtClean="0">
                  <a:solidFill>
                    <a:schemeClr val="tx1"/>
                  </a:solidFill>
                </a:rPr>
                <a:t> and policies 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400" y="6386490"/>
            <a:ext cx="441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algn="r">
              <a:spcBef>
                <a:spcPct val="50000"/>
              </a:spcBef>
            </a:pPr>
            <a:r>
              <a:rPr lang="en-US" sz="1400" dirty="0">
                <a:cs typeface="Arial" pitchFamily="34" charset="0"/>
              </a:rPr>
              <a:t>Adapted from http://www.conflictsensitivity.org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52600" y="1981200"/>
            <a:ext cx="1600200" cy="1570950"/>
          </a:xfrm>
          <a:prstGeom prst="circularArrow">
            <a:avLst>
              <a:gd name="adj1" fmla="val 10437"/>
              <a:gd name="adj2" fmla="val 1929063"/>
              <a:gd name="adj3" fmla="val 17705074"/>
              <a:gd name="adj4" fmla="val 9168173"/>
              <a:gd name="adj5" fmla="val 12500"/>
            </a:avLst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 rot="10800000">
            <a:off x="6019800" y="2286000"/>
            <a:ext cx="1600200" cy="1570950"/>
          </a:xfrm>
          <a:prstGeom prst="circularArrow">
            <a:avLst>
              <a:gd name="adj1" fmla="val 7089"/>
              <a:gd name="adj2" fmla="val 1201233"/>
              <a:gd name="adj3" fmla="val 11821857"/>
              <a:gd name="adj4" fmla="val 4171810"/>
              <a:gd name="adj5" fmla="val 11706"/>
            </a:avLst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362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00200"/>
            <a:ext cx="3400392" cy="4762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304800" y="1490987"/>
            <a:ext cx="4864100" cy="16603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                    Guiding Principles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8450" y="5046386"/>
            <a:ext cx="4876800" cy="16603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                    Reflection Tool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3239748"/>
            <a:ext cx="4800600" cy="17254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                    Guidance Note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700" y="1653662"/>
            <a:ext cx="1863040" cy="1335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3" descr="http://toolkit.ineesite.org/toolkit/INEEcms/uploads/images/INEE%20image%20replace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371" y="3290876"/>
            <a:ext cx="1143000" cy="162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730" y="5197604"/>
            <a:ext cx="1944216" cy="135796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057400" y="609291"/>
            <a:ext cx="708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Conflict Sensitive Education Pack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990600"/>
            <a:ext cx="21336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5105400" y="1295400"/>
            <a:ext cx="381000" cy="5334000"/>
          </a:xfrm>
          <a:prstGeom prst="rightBrac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11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3578" y="2057401"/>
            <a:ext cx="4147114" cy="29718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905000" y="469611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CSE Pack – (1) Guiding Principles 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21336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14661" y="1152027"/>
            <a:ext cx="4585940" cy="21245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Who is it for?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For </a:t>
            </a:r>
            <a:r>
              <a:rPr lang="en-GB" dirty="0">
                <a:solidFill>
                  <a:schemeClr val="tx1"/>
                </a:solidFill>
              </a:rPr>
              <a:t>all stakeholders </a:t>
            </a:r>
            <a:r>
              <a:rPr lang="en-GB" dirty="0" smtClean="0">
                <a:solidFill>
                  <a:schemeClr val="tx1"/>
                </a:solidFill>
              </a:rPr>
              <a:t>concerned with </a:t>
            </a:r>
            <a:r>
              <a:rPr lang="en-GB" dirty="0">
                <a:solidFill>
                  <a:schemeClr val="tx1"/>
                </a:solidFill>
              </a:rPr>
              <a:t>education in CAF </a:t>
            </a:r>
            <a:r>
              <a:rPr lang="en-GB" dirty="0" smtClean="0">
                <a:solidFill>
                  <a:schemeClr val="tx1"/>
                </a:solidFill>
              </a:rPr>
              <a:t>contexts (</a:t>
            </a:r>
            <a:r>
              <a:rPr lang="en-GB" dirty="0">
                <a:solidFill>
                  <a:schemeClr val="tx1"/>
                </a:solidFill>
              </a:rPr>
              <a:t>policy makers, </a:t>
            </a:r>
            <a:r>
              <a:rPr lang="en-GB" dirty="0" smtClean="0">
                <a:solidFill>
                  <a:schemeClr val="tx1"/>
                </a:solidFill>
              </a:rPr>
              <a:t>practitioners,  </a:t>
            </a:r>
            <a:r>
              <a:rPr lang="en-US" dirty="0" smtClean="0">
                <a:solidFill>
                  <a:schemeClr val="tx1"/>
                </a:solidFill>
              </a:rPr>
              <a:t>Ministries </a:t>
            </a:r>
            <a:r>
              <a:rPr lang="en-US" dirty="0">
                <a:solidFill>
                  <a:schemeClr val="tx1"/>
                </a:solidFill>
              </a:rPr>
              <a:t>of Education, donor agencies, UN agencies and other implementing </a:t>
            </a:r>
            <a:r>
              <a:rPr lang="en-US" dirty="0" smtClean="0">
                <a:solidFill>
                  <a:schemeClr val="tx1"/>
                </a:solidFill>
              </a:rPr>
              <a:t>partners)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592" y="3581400"/>
            <a:ext cx="4758078" cy="2971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What can it be used for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Ensuring conflict </a:t>
            </a:r>
            <a:r>
              <a:rPr lang="en-US" sz="2000" dirty="0">
                <a:solidFill>
                  <a:schemeClr val="tx1"/>
                </a:solidFill>
              </a:rPr>
              <a:t>sensitivity is incorporated in education proposals, national education policies and </a:t>
            </a:r>
            <a:r>
              <a:rPr lang="en-US" sz="2000" dirty="0" err="1">
                <a:solidFill>
                  <a:schemeClr val="tx1"/>
                </a:solidFill>
              </a:rPr>
              <a:t>programmes</a:t>
            </a:r>
            <a:r>
              <a:rPr lang="en-US" sz="2000" dirty="0">
                <a:solidFill>
                  <a:schemeClr val="tx1"/>
                </a:solidFill>
              </a:rPr>
              <a:t> as standard practice.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Showing your </a:t>
            </a:r>
            <a:r>
              <a:rPr lang="en-US" sz="2000" dirty="0">
                <a:solidFill>
                  <a:schemeClr val="tx1"/>
                </a:solidFill>
              </a:rPr>
              <a:t>commitment  to prioritize conflict-sensitive education.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wareness </a:t>
            </a:r>
            <a:r>
              <a:rPr lang="en-US" sz="2000" dirty="0">
                <a:solidFill>
                  <a:schemeClr val="tx1"/>
                </a:solidFill>
              </a:rPr>
              <a:t>raising and advocacy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5257800" cy="5060632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905000" y="469611"/>
            <a:ext cx="6553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CSE Pack – (1) Guiding Principles   </a:t>
            </a:r>
          </a:p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400" dirty="0" smtClean="0"/>
              <a:t>(Continued) 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2000"/>
            <a:ext cx="21336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1219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 Principles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663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905000" y="381000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CSE Pack – (2) Guidance Note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21336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http://toolkit.ineesite.org/toolkit/INEEcms/uploads/images/INEE%20image%20replac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828800"/>
            <a:ext cx="2884714" cy="4096544"/>
          </a:xfrm>
          <a:prstGeom prst="rect">
            <a:avLst/>
          </a:prstGeom>
          <a:noFill/>
          <a:ln w="9525">
            <a:solidFill>
              <a:srgbClr val="030303"/>
            </a:solidFill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14660" y="986994"/>
            <a:ext cx="5271740" cy="11831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Who is it for?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For </a:t>
            </a:r>
            <a:r>
              <a:rPr lang="en-GB" dirty="0">
                <a:solidFill>
                  <a:schemeClr val="tx1"/>
                </a:solidFill>
              </a:rPr>
              <a:t>all stakeholders concerned with education in CAF </a:t>
            </a:r>
            <a:r>
              <a:rPr lang="en-GB" dirty="0" smtClean="0">
                <a:solidFill>
                  <a:schemeClr val="tx1"/>
                </a:solidFill>
              </a:rPr>
              <a:t>contexts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5040" y="2241400"/>
            <a:ext cx="5238576" cy="348510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What can it be used for?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Learning key concept of </a:t>
            </a:r>
            <a:r>
              <a:rPr lang="en-US" dirty="0">
                <a:solidFill>
                  <a:schemeClr val="tx1"/>
                </a:solidFill>
              </a:rPr>
              <a:t>conflict-sensitive education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Learning comprehensive strategies </a:t>
            </a:r>
            <a:r>
              <a:rPr lang="en-US" dirty="0">
                <a:solidFill>
                  <a:schemeClr val="tx1"/>
                </a:solidFill>
              </a:rPr>
              <a:t>for developing and implementing conflict-sensitive education programs and </a:t>
            </a:r>
            <a:r>
              <a:rPr lang="en-US" dirty="0" smtClean="0">
                <a:solidFill>
                  <a:schemeClr val="tx1"/>
                </a:solidFill>
              </a:rPr>
              <a:t>policies at </a:t>
            </a:r>
            <a:r>
              <a:rPr lang="en-US" dirty="0">
                <a:solidFill>
                  <a:schemeClr val="tx1"/>
                </a:solidFill>
              </a:rPr>
              <a:t>all levels and in all types and phases of </a:t>
            </a:r>
            <a:r>
              <a:rPr lang="en-US" dirty="0" smtClean="0">
                <a:solidFill>
                  <a:schemeClr val="tx1"/>
                </a:solidFill>
              </a:rPr>
              <a:t>conflict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apacity </a:t>
            </a:r>
            <a:r>
              <a:rPr lang="en-US" dirty="0">
                <a:solidFill>
                  <a:schemeClr val="tx1"/>
                </a:solidFill>
              </a:rPr>
              <a:t>building of practitioners and policy makers on key concept and </a:t>
            </a:r>
            <a:r>
              <a:rPr lang="en-US" dirty="0" smtClean="0">
                <a:solidFill>
                  <a:schemeClr val="tx1"/>
                </a:solidFill>
              </a:rPr>
              <a:t>strategies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Using </a:t>
            </a:r>
            <a:r>
              <a:rPr lang="en-US" dirty="0">
                <a:solidFill>
                  <a:schemeClr val="tx1"/>
                </a:solidFill>
              </a:rPr>
              <a:t>case studies, conflict analysis sample questions, and a quick reference </a:t>
            </a:r>
            <a:r>
              <a:rPr lang="en-US" dirty="0" smtClean="0">
                <a:solidFill>
                  <a:schemeClr val="tx1"/>
                </a:solidFill>
              </a:rPr>
              <a:t>tool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4657" y="5771104"/>
            <a:ext cx="5119343" cy="10415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Framework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dirty="0">
                <a:solidFill>
                  <a:schemeClr val="tx1"/>
                </a:solidFill>
              </a:rPr>
              <a:t>INEE Minimum Standards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5 domains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6106" y="1902195"/>
            <a:ext cx="4367893" cy="305080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905000" y="469611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CSE Pack – (3) Reflection Tool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2000"/>
            <a:ext cx="21336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25698" y="1181281"/>
            <a:ext cx="4585940" cy="15998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Who is it for?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Particularly </a:t>
            </a:r>
            <a:r>
              <a:rPr lang="en-GB" dirty="0" smtClean="0">
                <a:solidFill>
                  <a:schemeClr val="tx1"/>
                </a:solidFill>
              </a:rPr>
              <a:t>for </a:t>
            </a:r>
            <a:r>
              <a:rPr lang="en-GB" dirty="0">
                <a:solidFill>
                  <a:schemeClr val="tx1"/>
                </a:solidFill>
              </a:rPr>
              <a:t>education programme staff and other stakeholders concerned with education in CAF </a:t>
            </a:r>
            <a:r>
              <a:rPr lang="en-GB" dirty="0" smtClean="0">
                <a:solidFill>
                  <a:schemeClr val="tx1"/>
                </a:solidFill>
              </a:rPr>
              <a:t>contexts.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592" y="3099066"/>
            <a:ext cx="4595808" cy="33779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What can it be used for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Ensuring conflict </a:t>
            </a:r>
            <a:r>
              <a:rPr lang="en-US" sz="2000" dirty="0">
                <a:solidFill>
                  <a:schemeClr val="tx1"/>
                </a:solidFill>
              </a:rPr>
              <a:t>sensitivity is integrated in education at all stages of the </a:t>
            </a:r>
            <a:r>
              <a:rPr lang="en-US" sz="2000" dirty="0" smtClean="0">
                <a:solidFill>
                  <a:schemeClr val="tx1"/>
                </a:solidFill>
              </a:rPr>
              <a:t>project/</a:t>
            </a:r>
            <a:r>
              <a:rPr lang="en-US" sz="2000" dirty="0" err="1" smtClean="0">
                <a:solidFill>
                  <a:schemeClr val="tx1"/>
                </a:solidFill>
              </a:rPr>
              <a:t>programme</a:t>
            </a:r>
            <a:r>
              <a:rPr lang="en-US" sz="2000" dirty="0" smtClean="0">
                <a:solidFill>
                  <a:schemeClr val="tx1"/>
                </a:solidFill>
              </a:rPr>
              <a:t> cycle.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articularly </a:t>
            </a:r>
            <a:r>
              <a:rPr lang="en-US" sz="2000" dirty="0">
                <a:solidFill>
                  <a:schemeClr val="tx1"/>
                </a:solidFill>
              </a:rPr>
              <a:t>useful as a practical “check-list” for field based staff to design, assess, monitor and evaluate implementation at all the stage of project/</a:t>
            </a:r>
            <a:r>
              <a:rPr lang="en-US" sz="2000" dirty="0" err="1">
                <a:solidFill>
                  <a:schemeClr val="tx1"/>
                </a:solidFill>
              </a:rPr>
              <a:t>programme</a:t>
            </a:r>
            <a:r>
              <a:rPr lang="en-US" sz="2000" dirty="0">
                <a:solidFill>
                  <a:schemeClr val="tx1"/>
                </a:solidFill>
              </a:rPr>
              <a:t> cycle.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14257" y="53340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Reflection Tools </a:t>
            </a:r>
            <a:r>
              <a:rPr lang="en-US" dirty="0" smtClean="0"/>
              <a:t>was tested </a:t>
            </a:r>
            <a:r>
              <a:rPr lang="en-US" dirty="0"/>
              <a:t>in 6 organizations in 5 </a:t>
            </a:r>
            <a:r>
              <a:rPr lang="en-US" dirty="0" smtClean="0"/>
              <a:t>countries.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EE_ppt_template[1]">
  <a:themeElements>
    <a:clrScheme name="INEE">
      <a:dk1>
        <a:srgbClr val="1F497D"/>
      </a:dk1>
      <a:lt1>
        <a:srgbClr val="FFFFFF"/>
      </a:lt1>
      <a:dk2>
        <a:srgbClr val="1F497D"/>
      </a:dk2>
      <a:lt2>
        <a:srgbClr val="FFFFFF"/>
      </a:lt2>
      <a:accent1>
        <a:srgbClr val="8DB3E2"/>
      </a:accent1>
      <a:accent2>
        <a:srgbClr val="F6862A"/>
      </a:accent2>
      <a:accent3>
        <a:srgbClr val="8E0000"/>
      </a:accent3>
      <a:accent4>
        <a:srgbClr val="C6D9F0"/>
      </a:accent4>
      <a:accent5>
        <a:srgbClr val="D20000"/>
      </a:accent5>
      <a:accent6>
        <a:srgbClr val="FAC090"/>
      </a:accent6>
      <a:hlink>
        <a:srgbClr val="1F497D"/>
      </a:hlink>
      <a:folHlink>
        <a:srgbClr val="F6862A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690</Words>
  <Application>Microsoft Office PowerPoint</Application>
  <PresentationFormat>On-screen Show (4:3)</PresentationFormat>
  <Paragraphs>112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INEE_ppt_template[1]</vt:lpstr>
      <vt:lpstr>Adjacency</vt:lpstr>
      <vt:lpstr>Conflict Sensitive Education Pack :  Integrating Conflict Sensitivity in Education Programmes, Planning and Policies</vt:lpstr>
      <vt:lpstr>Inter-Agency Network for Education in Emergencies (INEE) &amp; Working Group on Education and Fragility (WGEF)</vt:lpstr>
      <vt:lpstr>Why Focus on Conflict Sensitive Education?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Preparedness, Response and Recovery:  The Role of the INEE in Education in Emergencies</dc:title>
  <dc:creator>user</dc:creator>
  <cp:lastModifiedBy>Noëmi Gerber</cp:lastModifiedBy>
  <cp:revision>117</cp:revision>
  <cp:lastPrinted>2013-09-06T08:50:40Z</cp:lastPrinted>
  <dcterms:created xsi:type="dcterms:W3CDTF">2013-04-09T16:16:40Z</dcterms:created>
  <dcterms:modified xsi:type="dcterms:W3CDTF">2013-10-29T15:36:57Z</dcterms:modified>
</cp:coreProperties>
</file>