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8" r:id="rId1"/>
  </p:sldMasterIdLst>
  <p:notesMasterIdLst>
    <p:notesMasterId r:id="rId40"/>
  </p:notesMasterIdLst>
  <p:handoutMasterIdLst>
    <p:handoutMasterId r:id="rId41"/>
  </p:handoutMasterIdLst>
  <p:sldIdLst>
    <p:sldId id="711" r:id="rId2"/>
    <p:sldId id="726" r:id="rId3"/>
    <p:sldId id="728" r:id="rId4"/>
    <p:sldId id="741" r:id="rId5"/>
    <p:sldId id="735" r:id="rId6"/>
    <p:sldId id="729" r:id="rId7"/>
    <p:sldId id="765" r:id="rId8"/>
    <p:sldId id="766" r:id="rId9"/>
    <p:sldId id="767" r:id="rId10"/>
    <p:sldId id="718" r:id="rId11"/>
    <p:sldId id="745" r:id="rId12"/>
    <p:sldId id="746" r:id="rId13"/>
    <p:sldId id="747" r:id="rId14"/>
    <p:sldId id="748" r:id="rId15"/>
    <p:sldId id="510" r:id="rId16"/>
    <p:sldId id="751" r:id="rId17"/>
    <p:sldId id="752" r:id="rId18"/>
    <p:sldId id="691" r:id="rId19"/>
    <p:sldId id="721" r:id="rId20"/>
    <p:sldId id="722" r:id="rId21"/>
    <p:sldId id="568" r:id="rId22"/>
    <p:sldId id="681" r:id="rId23"/>
    <p:sldId id="753" r:id="rId24"/>
    <p:sldId id="754" r:id="rId25"/>
    <p:sldId id="509" r:id="rId26"/>
    <p:sldId id="724" r:id="rId27"/>
    <p:sldId id="740" r:id="rId28"/>
    <p:sldId id="743" r:id="rId29"/>
    <p:sldId id="528" r:id="rId30"/>
    <p:sldId id="513" r:id="rId31"/>
    <p:sldId id="725" r:id="rId32"/>
    <p:sldId id="757" r:id="rId33"/>
    <p:sldId id="764" r:id="rId34"/>
    <p:sldId id="761" r:id="rId35"/>
    <p:sldId id="759" r:id="rId36"/>
    <p:sldId id="763" r:id="rId37"/>
    <p:sldId id="762" r:id="rId38"/>
    <p:sldId id="755" r:id="rId39"/>
  </p:sldIdLst>
  <p:sldSz cx="9906000" cy="6858000" type="A4"/>
  <p:notesSz cx="7086600" cy="10210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8E6FE"/>
    <a:srgbClr val="C0C0C0"/>
    <a:srgbClr val="B2B2B2"/>
    <a:srgbClr val="EAEAEA"/>
    <a:srgbClr val="5F5F5F"/>
    <a:srgbClr val="777777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9500" autoAdjust="0"/>
  </p:normalViewPr>
  <p:slideViewPr>
    <p:cSldViewPr>
      <p:cViewPr>
        <p:scale>
          <a:sx n="66" d="100"/>
          <a:sy n="66" d="100"/>
        </p:scale>
        <p:origin x="-1008" y="-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fld id="{927122B5-E225-43A7-AB1A-C6B6E1B4A5A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5175"/>
            <a:ext cx="5529262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49813"/>
            <a:ext cx="56705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5" tIns="47937" rIns="95875" bIns="47937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fld id="{8A692115-BB70-477F-9E16-776A15A287C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EE674-9899-4BB1-BE48-46B73A1B1A9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5D1B-5D9C-4AF8-92C9-F66F4FA8FC69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A76C-11B3-4036-AA25-5812DDE02E20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26EE6-0168-4705-B17B-4EC9C501DADA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AE5E4-EE41-4C7E-8DB6-0EE654FE6D9D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88A3F-90D8-4923-A9AF-8120DDF78CDF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F61F-8EC6-4A56-BCB4-F390235321A6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54CBB-EF26-4EEA-9CBC-5AD32129E342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653A-6884-4862-95FF-25D6435B8DE5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20837-0AC5-4BD7-9E56-07DDDFAABA07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89C09-8DB2-4A9B-8161-571E94EBEEF6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39F32-39B2-47CF-8EC7-402F5EE0806D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741BA-7470-44A3-AC7B-24777E95F719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D222-D6B7-403E-BF0E-314ACE9D1E2E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Channel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CC5208-B0E8-4193-B30C-522E62250F35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9246" y="571480"/>
            <a:ext cx="7777158" cy="2173287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AU" sz="3200" b="1" dirty="0" err="1" smtClean="0">
                <a:solidFill>
                  <a:schemeClr val="bg2">
                    <a:lumMod val="75000"/>
                  </a:schemeClr>
                </a:solidFill>
              </a:rPr>
              <a:t>ong</a:t>
            </a:r>
            <a:r>
              <a:rPr lang="en-AU" sz="3200" b="1" dirty="0" smtClean="0">
                <a:solidFill>
                  <a:schemeClr val="bg2">
                    <a:lumMod val="75000"/>
                  </a:schemeClr>
                </a:solidFill>
              </a:rPr>
              <a:t> Term Perspectives on the Response to the Indian Ocean Tsunami, 2004 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GB" sz="32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472" y="6135712"/>
            <a:ext cx="3929090" cy="650874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endParaRPr lang="en-GB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Oslo, </a:t>
            </a: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October 2009</a:t>
            </a:r>
          </a:p>
        </p:txBody>
      </p:sp>
      <p:pic>
        <p:nvPicPr>
          <p:cNvPr id="10244" name="Picture 5" descr="logo 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59" y="5786454"/>
            <a:ext cx="6334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91097" y="4071942"/>
            <a:ext cx="4818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Joint  Evaluation Findings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Public Presentation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952472" y="509588"/>
            <a:ext cx="9363075" cy="561975"/>
          </a:xfrm>
          <a:noFill/>
          <a:ln>
            <a:solidFill>
              <a:srgbClr val="FFC000"/>
            </a:solidFill>
          </a:ln>
          <a:effectLst/>
        </p:spPr>
        <p:txBody>
          <a:bodyPr/>
          <a:lstStyle/>
          <a:p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The five themes proposed in the </a:t>
            </a:r>
            <a:r>
              <a:rPr lang="en-GB" sz="2000" u="sng" dirty="0" err="1" smtClean="0">
                <a:solidFill>
                  <a:schemeClr val="bg2">
                    <a:lumMod val="75000"/>
                  </a:schemeClr>
                </a:solidFill>
              </a:rPr>
              <a:t>ToR</a:t>
            </a:r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 cover Quality of Life: </a:t>
            </a:r>
          </a:p>
        </p:txBody>
      </p:sp>
      <p:sp>
        <p:nvSpPr>
          <p:cNvPr id="890900" name="AutoShape 20"/>
          <p:cNvSpPr>
            <a:spLocks noChangeArrowheads="1"/>
          </p:cNvSpPr>
          <p:nvPr/>
        </p:nvSpPr>
        <p:spPr bwMode="auto">
          <a:xfrm>
            <a:off x="1060422" y="1214438"/>
            <a:ext cx="4000500" cy="2143125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State &amp; Civil Society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Who was the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dominant actor in disaster recovery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did they relate together?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952472" y="509588"/>
            <a:ext cx="9363075" cy="561975"/>
          </a:xfrm>
          <a:noFill/>
          <a:ln>
            <a:solidFill>
              <a:srgbClr val="FFC000"/>
            </a:solidFill>
          </a:ln>
          <a:effectLst/>
        </p:spPr>
        <p:txBody>
          <a:bodyPr/>
          <a:lstStyle/>
          <a:p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The five themes proposed in the </a:t>
            </a:r>
            <a:r>
              <a:rPr lang="en-GB" sz="2000" u="sng" dirty="0" err="1" smtClean="0">
                <a:solidFill>
                  <a:schemeClr val="bg2">
                    <a:lumMod val="75000"/>
                  </a:schemeClr>
                </a:solidFill>
              </a:rPr>
              <a:t>ToR</a:t>
            </a:r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 cover Quality of Life: </a:t>
            </a:r>
          </a:p>
        </p:txBody>
      </p:sp>
      <p:sp>
        <p:nvSpPr>
          <p:cNvPr id="890900" name="AutoShape 20"/>
          <p:cNvSpPr>
            <a:spLocks noChangeArrowheads="1"/>
          </p:cNvSpPr>
          <p:nvPr/>
        </p:nvSpPr>
        <p:spPr bwMode="auto">
          <a:xfrm>
            <a:off x="1060422" y="1214438"/>
            <a:ext cx="4000500" cy="2143125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State &amp; Civil Society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Who was the dominant actor in disaster recovery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did they relate together?</a:t>
            </a:r>
          </a:p>
          <a:p>
            <a:pPr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97522" y="1143000"/>
            <a:ext cx="3906838" cy="2286000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2. Poverty &amp; Livelihoods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effect of the response on poverty alleviation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Recognition of different livelihoods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952472" y="509588"/>
            <a:ext cx="9363075" cy="561975"/>
          </a:xfrm>
          <a:noFill/>
          <a:ln>
            <a:solidFill>
              <a:srgbClr val="FFC000"/>
            </a:solidFill>
          </a:ln>
          <a:effectLst/>
        </p:spPr>
        <p:txBody>
          <a:bodyPr/>
          <a:lstStyle/>
          <a:p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The five themes proposed in the </a:t>
            </a:r>
            <a:r>
              <a:rPr lang="en-GB" sz="2000" u="sng" dirty="0" err="1" smtClean="0">
                <a:solidFill>
                  <a:schemeClr val="bg2">
                    <a:lumMod val="75000"/>
                  </a:schemeClr>
                </a:solidFill>
              </a:rPr>
              <a:t>ToR</a:t>
            </a:r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 cover Quality of Life: </a:t>
            </a:r>
          </a:p>
        </p:txBody>
      </p:sp>
      <p:sp>
        <p:nvSpPr>
          <p:cNvPr id="890900" name="AutoShape 20"/>
          <p:cNvSpPr>
            <a:spLocks noChangeArrowheads="1"/>
          </p:cNvSpPr>
          <p:nvPr/>
        </p:nvSpPr>
        <p:spPr bwMode="auto">
          <a:xfrm>
            <a:off x="1060422" y="1214438"/>
            <a:ext cx="4000500" cy="2143125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State &amp; Civil Society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Who was the dominant actor in disaster recovery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did they relate together?</a:t>
            </a:r>
          </a:p>
          <a:p>
            <a:pPr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97522" y="1143000"/>
            <a:ext cx="3906838" cy="2286000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2. Poverty &amp; Livelihoods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effect of the response on poverty alleviation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Recognition of different livelihoods strategies</a:t>
            </a: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1131860" y="3776663"/>
            <a:ext cx="3929062" cy="2509837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3. Social Fabric and community development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degree to which communities have pulled together to recover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significance of the contribution which assistance made to that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952472" y="509588"/>
            <a:ext cx="9363075" cy="561975"/>
          </a:xfrm>
          <a:noFill/>
          <a:ln>
            <a:solidFill>
              <a:srgbClr val="FFC000"/>
            </a:solidFill>
          </a:ln>
          <a:effectLst/>
        </p:spPr>
        <p:txBody>
          <a:bodyPr/>
          <a:lstStyle/>
          <a:p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The five themes proposed in the </a:t>
            </a:r>
            <a:r>
              <a:rPr lang="en-GB" sz="2000" u="sng" dirty="0" err="1" smtClean="0">
                <a:solidFill>
                  <a:schemeClr val="bg2">
                    <a:lumMod val="75000"/>
                  </a:schemeClr>
                </a:solidFill>
              </a:rPr>
              <a:t>ToR</a:t>
            </a:r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 cover Quality of Life: </a:t>
            </a:r>
          </a:p>
        </p:txBody>
      </p:sp>
      <p:sp>
        <p:nvSpPr>
          <p:cNvPr id="890900" name="AutoShape 20"/>
          <p:cNvSpPr>
            <a:spLocks noChangeArrowheads="1"/>
          </p:cNvSpPr>
          <p:nvPr/>
        </p:nvSpPr>
        <p:spPr bwMode="auto">
          <a:xfrm>
            <a:off x="1060422" y="1214438"/>
            <a:ext cx="4000500" cy="2143125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State &amp; Civil Society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Who was the dominant actor in disaster recovery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did they relate together?</a:t>
            </a:r>
          </a:p>
          <a:p>
            <a:pPr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97522" y="1143000"/>
            <a:ext cx="3906838" cy="2286000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2. Poverty &amp; Livelihoods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effect of the response on poverty alleviation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Recognition of different livelihoods strategies</a:t>
            </a: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1131860" y="3776663"/>
            <a:ext cx="3929062" cy="2509837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3. Social Fabric and community development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degree to which communities have pulled together to recover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significance of the contribution which assistance made to that effort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781647" y="3789363"/>
            <a:ext cx="3994150" cy="2425700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4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Disaster &amp; Conflict Risk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capacity in the three countries to identify and mitigate disaster risks.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Some consideration of the link to conflict.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738158" y="509588"/>
            <a:ext cx="9363075" cy="561975"/>
          </a:xfrm>
          <a:noFill/>
          <a:ln>
            <a:noFill/>
          </a:ln>
          <a:effectLst/>
        </p:spPr>
        <p:txBody>
          <a:bodyPr/>
          <a:lstStyle/>
          <a:p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The five themes proposed in the </a:t>
            </a:r>
            <a:r>
              <a:rPr lang="en-GB" sz="2000" u="sng" dirty="0" err="1" smtClean="0">
                <a:solidFill>
                  <a:schemeClr val="bg2">
                    <a:lumMod val="75000"/>
                  </a:schemeClr>
                </a:solidFill>
              </a:rPr>
              <a:t>ToR</a:t>
            </a:r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 cover Quality of Life: </a:t>
            </a:r>
          </a:p>
        </p:txBody>
      </p:sp>
      <p:sp>
        <p:nvSpPr>
          <p:cNvPr id="890900" name="AutoShape 20"/>
          <p:cNvSpPr>
            <a:spLocks noChangeArrowheads="1"/>
          </p:cNvSpPr>
          <p:nvPr/>
        </p:nvSpPr>
        <p:spPr bwMode="auto">
          <a:xfrm>
            <a:off x="1060422" y="1214438"/>
            <a:ext cx="4000500" cy="2143125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State &amp; Civil Society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Who was the dominant actor in disaster recovery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did they relate together?</a:t>
            </a:r>
          </a:p>
          <a:p>
            <a:pPr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97522" y="1143000"/>
            <a:ext cx="3906838" cy="2286000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2. Poverty &amp; Livelihoods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effect of the response on poverty alleviation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Recognition of different livelihoods strategies</a:t>
            </a: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1131860" y="3776663"/>
            <a:ext cx="3929062" cy="2509837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3. Social Fabric and community development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degree to which communities have pulled together to recover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significance of the contribution which assistance made to that effort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781647" y="3789363"/>
            <a:ext cx="3994150" cy="2425700"/>
          </a:xfrm>
          <a:prstGeom prst="roundRect">
            <a:avLst>
              <a:gd name="adj" fmla="val 13222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6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4</a:t>
            </a: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. Disaster &amp; Conflict Risk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capacity in the three countries to identify and mitigate disaster risks.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Some consideration of the link to conflict. 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3511522" y="2286000"/>
            <a:ext cx="3906838" cy="2286000"/>
          </a:xfrm>
          <a:prstGeom prst="roundRect">
            <a:avLst>
              <a:gd name="adj" fmla="val 13222"/>
            </a:avLst>
          </a:prstGeom>
          <a:solidFill>
            <a:schemeClr val="bg2">
              <a:lumMod val="10000"/>
            </a:schemeClr>
          </a:solidFill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800" u="sng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5. Capacity Development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Local capacity to respond to and recover from crises</a:t>
            </a:r>
          </a:p>
          <a:p>
            <a:pPr>
              <a:buFontTx/>
              <a:buChar char="•"/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handover of sustainable assets and links to existing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6" y="3500437"/>
            <a:ext cx="7786742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ZoneTexte 4"/>
          <p:cNvSpPr txBox="1">
            <a:spLocks noChangeArrowheads="1"/>
          </p:cNvSpPr>
          <p:nvPr/>
        </p:nvSpPr>
        <p:spPr bwMode="auto">
          <a:xfrm>
            <a:off x="1238224" y="142853"/>
            <a:ext cx="833916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Thematic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Area 1: </a:t>
            </a:r>
            <a:endParaRPr lang="fr-FR" sz="3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fr-FR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State and </a:t>
            </a:r>
            <a:r>
              <a:rPr lang="fr-FR" sz="32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Governance</a:t>
            </a:r>
            <a:endParaRPr lang="fr-FR" sz="2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State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authorities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local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some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cases, central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others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have once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again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become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centre of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expectations</a:t>
            </a: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6" y="3500437"/>
            <a:ext cx="7786742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ZoneTexte 4"/>
          <p:cNvSpPr txBox="1">
            <a:spLocks noChangeArrowheads="1"/>
          </p:cNvSpPr>
          <p:nvPr/>
        </p:nvSpPr>
        <p:spPr bwMode="auto">
          <a:xfrm>
            <a:off x="1238224" y="142853"/>
            <a:ext cx="833916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Thematic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Area 1: </a:t>
            </a:r>
            <a:endParaRPr lang="fr-FR" sz="3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fr-FR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State and </a:t>
            </a:r>
            <a:r>
              <a:rPr lang="fr-FR" sz="32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Governance</a:t>
            </a:r>
            <a:endParaRPr lang="fr-FR" sz="2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State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authorities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local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some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cases, central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others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have once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again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become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centre of expectations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Linkages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between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relief and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development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worked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best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where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state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created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strong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local coordination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presence</a:t>
            </a: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6" y="3500437"/>
            <a:ext cx="7786742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ZoneTexte 4"/>
          <p:cNvSpPr txBox="1">
            <a:spLocks noChangeArrowheads="1"/>
          </p:cNvSpPr>
          <p:nvPr/>
        </p:nvSpPr>
        <p:spPr bwMode="auto">
          <a:xfrm>
            <a:off x="1238224" y="142853"/>
            <a:ext cx="83391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Thematic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Area 1: </a:t>
            </a:r>
            <a:endParaRPr lang="fr-FR" sz="3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fr-FR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State and </a:t>
            </a:r>
            <a:r>
              <a:rPr lang="fr-FR" sz="32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Governance</a:t>
            </a:r>
            <a:endParaRPr lang="fr-FR" sz="2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State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authorities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local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some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cases, central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others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have once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again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become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centre of expectations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Linkages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between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relief and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development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worked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best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where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the state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created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strong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local coordination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presence</a:t>
            </a: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« 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Recovery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 »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is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a part of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development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, not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something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to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consider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separately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from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national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development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plans,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nor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to ‘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forget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’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together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with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emergency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aid</a:t>
            </a:r>
            <a:endParaRPr lang="fr-FR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166786" y="581025"/>
            <a:ext cx="8469339" cy="561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Thematic Area 2: </a:t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Livelihoods and Poverty Reduction</a:t>
            </a: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919163" y="1846263"/>
            <a:ext cx="3241675" cy="18716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>
                    <a:lumMod val="75000"/>
                  </a:schemeClr>
                </a:solidFill>
              </a:rPr>
              <a:t>Replacement of lost assets</a:t>
            </a:r>
          </a:p>
        </p:txBody>
      </p:sp>
      <p:pic>
        <p:nvPicPr>
          <p:cNvPr id="30726" name="Picture 12" descr="C:\Users\sony\Documents\channel\Channel 2009\4  Annina Nordics\Sida\Tsunami\0811  &amp; 12 Photos\Aceh_Calang 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2000250"/>
            <a:ext cx="32972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1166786" y="581025"/>
            <a:ext cx="8469339" cy="561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Thematic Area 2: </a:t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Livelihoods and Poverty Reduction</a:t>
            </a: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919163" y="1846263"/>
            <a:ext cx="3241675" cy="18716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Replacement of lost assets</a:t>
            </a:r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919163" y="3862388"/>
            <a:ext cx="3241675" cy="18716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>
                    <a:lumMod val="75000"/>
                  </a:schemeClr>
                </a:solidFill>
              </a:rPr>
              <a:t>Poor alignment to markets</a:t>
            </a:r>
          </a:p>
        </p:txBody>
      </p:sp>
      <p:pic>
        <p:nvPicPr>
          <p:cNvPr id="31751" name="Picture 12" descr="C:\Users\sony\Documents\channel\Channel 2009\4  Annina Nordics\Sida\Tsunami\0811  &amp; 12 Photos\Aceh_Calang 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825" y="1928813"/>
            <a:ext cx="32972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C:\Users\sony\Documents\channel\Channel 2009\4  Annina Nordics\Sida\Tsunami\0811  &amp; 12 Photos\Aceh_Calang 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825" y="4071938"/>
            <a:ext cx="33686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7"/>
          <p:cNvSpPr>
            <a:spLocks noGrp="1"/>
          </p:cNvSpPr>
          <p:nvPr>
            <p:ph type="title"/>
          </p:nvPr>
        </p:nvSpPr>
        <p:spPr>
          <a:xfrm>
            <a:off x="1638308" y="273050"/>
            <a:ext cx="6600840" cy="1162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bg2">
                    <a:lumMod val="75000"/>
                  </a:schemeClr>
                </a:solidFill>
              </a:rPr>
              <a:t>The Tsunami: </a:t>
            </a:r>
            <a:br>
              <a:rPr lang="fr-FR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3200" dirty="0" err="1" smtClean="0">
                <a:solidFill>
                  <a:schemeClr val="bg2">
                    <a:lumMod val="75000"/>
                  </a:schemeClr>
                </a:solidFill>
              </a:rPr>
              <a:t>Catastrophic</a:t>
            </a:r>
            <a:r>
              <a:rPr lang="fr-FR" sz="3200" dirty="0" smtClean="0">
                <a:solidFill>
                  <a:schemeClr val="bg2">
                    <a:lumMod val="75000"/>
                  </a:schemeClr>
                </a:solidFill>
              </a:rPr>
              <a:t> and unique in scope</a:t>
            </a:r>
          </a:p>
        </p:txBody>
      </p:sp>
      <p:sp>
        <p:nvSpPr>
          <p:cNvPr id="4099" name="Espace réservé du texte 9"/>
          <p:cNvSpPr>
            <a:spLocks noGrp="1"/>
          </p:cNvSpPr>
          <p:nvPr>
            <p:ph type="body" sz="half" idx="2"/>
          </p:nvPr>
        </p:nvSpPr>
        <p:spPr>
          <a:xfrm>
            <a:off x="1622556" y="1435101"/>
            <a:ext cx="7545286" cy="4065601"/>
          </a:xfrm>
        </p:spPr>
        <p:txBody>
          <a:bodyPr>
            <a:noAutofit/>
          </a:bodyPr>
          <a:lstStyle/>
          <a:p>
            <a:pPr fontAlgn="auto">
              <a:buFont typeface="Wingdings"/>
              <a:buNone/>
              <a:defRPr/>
            </a:pPr>
            <a:endParaRPr lang="fr-FR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/>
              <a:buNone/>
              <a:defRPr/>
            </a:pP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225,000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lives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lost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in a few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hours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across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ocean</a:t>
            </a:r>
            <a:endParaRPr lang="fr-FR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/>
              <a:buNone/>
              <a:defRPr/>
            </a:pPr>
            <a:endParaRPr lang="fr-FR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/>
              <a:buNone/>
              <a:defRPr/>
            </a:pP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Billions in damages,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unprecedented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efforts,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some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10 billion € in donations</a:t>
            </a:r>
          </a:p>
          <a:p>
            <a:pPr fontAlgn="auto">
              <a:buFont typeface="Wingdings"/>
              <a:buNone/>
              <a:defRPr/>
            </a:pPr>
            <a:endParaRPr lang="fr-FR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/>
              <a:buNone/>
              <a:defRPr/>
            </a:pP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remarkable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demonstration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solidarity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along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processes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political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change and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development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fontAlgn="auto">
              <a:buFont typeface="Wingdings"/>
              <a:buNone/>
              <a:defRPr/>
            </a:pPr>
            <a:endParaRPr lang="fr-FR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/>
              <a:buNone/>
              <a:defRPr/>
            </a:pP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Four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after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disaster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a good time to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take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 stock of the </a:t>
            </a:r>
            <a:r>
              <a:rPr lang="fr-FR" sz="2400" b="1" dirty="0" err="1" smtClean="0">
                <a:solidFill>
                  <a:schemeClr val="bg2">
                    <a:lumMod val="75000"/>
                  </a:schemeClr>
                </a:solidFill>
              </a:rPr>
              <a:t>response</a:t>
            </a:r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27131" y="223819"/>
            <a:ext cx="8326463" cy="561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Thematic Area 2: </a:t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Livelihoods and Poverty Reduction</a:t>
            </a:r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919163" y="1846263"/>
            <a:ext cx="3241675" cy="18716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Replacement of lost assets</a:t>
            </a:r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919163" y="3862388"/>
            <a:ext cx="3241675" cy="18716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>
                    <a:lumMod val="75000"/>
                  </a:schemeClr>
                </a:solidFill>
              </a:rPr>
              <a:t>Poor alignment to markets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5527675" y="2786058"/>
            <a:ext cx="3711605" cy="18716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Good at addressing internal </a:t>
            </a:r>
          </a:p>
          <a:p>
            <a:pPr algn="ctr"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disparities - but poor at</a:t>
            </a:r>
          </a:p>
          <a:p>
            <a:pPr algn="ctr"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tackling macro level disparities </a:t>
            </a:r>
          </a:p>
        </p:txBody>
      </p:sp>
      <p:sp>
        <p:nvSpPr>
          <p:cNvPr id="32775" name="AutoShape 12"/>
          <p:cNvSpPr>
            <a:spLocks noChangeArrowheads="1"/>
          </p:cNvSpPr>
          <p:nvPr/>
        </p:nvSpPr>
        <p:spPr bwMode="auto">
          <a:xfrm rot="-2119801">
            <a:off x="4378325" y="2493963"/>
            <a:ext cx="647700" cy="1655762"/>
          </a:xfrm>
          <a:prstGeom prst="curvedRightArrow">
            <a:avLst>
              <a:gd name="adj1" fmla="val 51127"/>
              <a:gd name="adj2" fmla="val 102255"/>
              <a:gd name="adj3" fmla="val 33333"/>
            </a:avLst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776" name="AutoShape 13"/>
          <p:cNvSpPr>
            <a:spLocks noChangeArrowheads="1"/>
          </p:cNvSpPr>
          <p:nvPr/>
        </p:nvSpPr>
        <p:spPr bwMode="auto">
          <a:xfrm rot="2119801" flipV="1">
            <a:off x="4386256" y="3667252"/>
            <a:ext cx="647700" cy="1655763"/>
          </a:xfrm>
          <a:prstGeom prst="curvedRightArrow">
            <a:avLst>
              <a:gd name="adj1" fmla="val 51127"/>
              <a:gd name="adj2" fmla="val 102255"/>
              <a:gd name="adj3" fmla="val 33333"/>
            </a:avLst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778" name="Picture 11" descr="C:\Users\sony\Documents\channel\Channel 2009\4  Annina Nordics\Sida\Tsunami\0811  &amp; 12 Photos\Aceh_Calang 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8" y="4714884"/>
            <a:ext cx="33686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2" descr="C:\Users\sony\Documents\channel\Channel 2009\4  Annina Nordics\Sida\Tsunami\0811  &amp; 12 Photos\Aceh_Calang 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8" y="1000108"/>
            <a:ext cx="32972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095348" y="71422"/>
            <a:ext cx="8172476" cy="1143000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GB" sz="3200" b="1" dirty="0" smtClean="0">
                <a:solidFill>
                  <a:schemeClr val="bg2">
                    <a:lumMod val="75000"/>
                  </a:schemeClr>
                </a:solidFill>
              </a:rPr>
              <a:t>Thematic Area 3: </a:t>
            </a:r>
            <a:br>
              <a:rPr lang="en-GB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3200" b="1" dirty="0" smtClean="0">
                <a:solidFill>
                  <a:schemeClr val="bg2">
                    <a:lumMod val="75000"/>
                  </a:schemeClr>
                </a:solidFill>
              </a:rPr>
              <a:t>Social Fabric and Community Development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208088" y="3698875"/>
            <a:ext cx="2454275" cy="11699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600">
                <a:solidFill>
                  <a:schemeClr val="bg2">
                    <a:lumMod val="75000"/>
                  </a:schemeClr>
                </a:solidFill>
              </a:rPr>
              <a:t>A reconstituted social fabric (as regards the tsunami) and a positive attitude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411663" y="2649538"/>
            <a:ext cx="2239962" cy="8175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600">
                <a:solidFill>
                  <a:schemeClr val="bg2">
                    <a:lumMod val="75000"/>
                  </a:schemeClr>
                </a:solidFill>
              </a:rPr>
              <a:t>More integrated approaches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411663" y="3876675"/>
            <a:ext cx="2239962" cy="8175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600">
                <a:solidFill>
                  <a:schemeClr val="bg2">
                    <a:lumMod val="75000"/>
                  </a:schemeClr>
                </a:solidFill>
              </a:rPr>
              <a:t>Rapid improvements in community consultation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411663" y="5054600"/>
            <a:ext cx="2239962" cy="819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600">
                <a:solidFill>
                  <a:schemeClr val="bg2">
                    <a:lumMod val="75000"/>
                  </a:schemeClr>
                </a:solidFill>
              </a:rPr>
              <a:t>… although entitlements and “conflict” are issue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412038" y="2157413"/>
            <a:ext cx="1069975" cy="2492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408863" y="2574925"/>
            <a:ext cx="1071562" cy="249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Psycho.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408863" y="2992438"/>
            <a:ext cx="1071562" cy="2476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Owner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399338" y="3740150"/>
            <a:ext cx="1071562" cy="249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Informat.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7397750" y="4157663"/>
            <a:ext cx="1069975" cy="2492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Presence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7397750" y="4575175"/>
            <a:ext cx="1069975" cy="2476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Duration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399338" y="5299075"/>
            <a:ext cx="1071562" cy="2476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Land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7397750" y="5716588"/>
            <a:ext cx="1069975" cy="2492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Targeting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7397750" y="6132513"/>
            <a:ext cx="1069975" cy="2492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Conflict</a:t>
            </a:r>
          </a:p>
        </p:txBody>
      </p:sp>
      <p:cxnSp>
        <p:nvCxnSpPr>
          <p:cNvPr id="33810" name="AutoShape 18"/>
          <p:cNvCxnSpPr>
            <a:cxnSpLocks noChangeShapeType="1"/>
            <a:stCxn id="33797" idx="3"/>
            <a:endCxn id="33799" idx="1"/>
          </p:cNvCxnSpPr>
          <p:nvPr/>
        </p:nvCxnSpPr>
        <p:spPr bwMode="auto">
          <a:xfrm>
            <a:off x="3662363" y="4284663"/>
            <a:ext cx="749300" cy="0"/>
          </a:xfrm>
          <a:prstGeom prst="straightConnector1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33811" name="AutoShape 19"/>
          <p:cNvCxnSpPr>
            <a:cxnSpLocks noChangeShapeType="1"/>
            <a:stCxn id="33797" idx="3"/>
            <a:endCxn id="33798" idx="1"/>
          </p:cNvCxnSpPr>
          <p:nvPr/>
        </p:nvCxnSpPr>
        <p:spPr bwMode="auto">
          <a:xfrm flipV="1">
            <a:off x="3662363" y="3057525"/>
            <a:ext cx="749300" cy="12271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2" name="AutoShape 20"/>
          <p:cNvCxnSpPr>
            <a:cxnSpLocks noChangeShapeType="1"/>
            <a:stCxn id="33797" idx="3"/>
            <a:endCxn id="33800" idx="1"/>
          </p:cNvCxnSpPr>
          <p:nvPr/>
        </p:nvCxnSpPr>
        <p:spPr bwMode="auto">
          <a:xfrm>
            <a:off x="3662363" y="4284663"/>
            <a:ext cx="749300" cy="11795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3" name="AutoShape 21"/>
          <p:cNvCxnSpPr>
            <a:cxnSpLocks noChangeShapeType="1"/>
            <a:stCxn id="33798" idx="3"/>
            <a:endCxn id="33801" idx="1"/>
          </p:cNvCxnSpPr>
          <p:nvPr/>
        </p:nvCxnSpPr>
        <p:spPr bwMode="auto">
          <a:xfrm flipV="1">
            <a:off x="6651625" y="2282825"/>
            <a:ext cx="760413" cy="774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4" name="AutoShape 22"/>
          <p:cNvCxnSpPr>
            <a:cxnSpLocks noChangeShapeType="1"/>
            <a:stCxn id="33798" idx="3"/>
            <a:endCxn id="33802" idx="1"/>
          </p:cNvCxnSpPr>
          <p:nvPr/>
        </p:nvCxnSpPr>
        <p:spPr bwMode="auto">
          <a:xfrm flipV="1">
            <a:off x="6651625" y="2700338"/>
            <a:ext cx="757238" cy="3571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5" name="AutoShape 23"/>
          <p:cNvCxnSpPr>
            <a:cxnSpLocks noChangeShapeType="1"/>
            <a:stCxn id="33798" idx="3"/>
            <a:endCxn id="33803" idx="1"/>
          </p:cNvCxnSpPr>
          <p:nvPr/>
        </p:nvCxnSpPr>
        <p:spPr bwMode="auto">
          <a:xfrm>
            <a:off x="6651625" y="3057525"/>
            <a:ext cx="757238" cy="60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6" name="AutoShape 24"/>
          <p:cNvCxnSpPr>
            <a:cxnSpLocks noChangeShapeType="1"/>
            <a:stCxn id="33799" idx="3"/>
            <a:endCxn id="33804" idx="1"/>
          </p:cNvCxnSpPr>
          <p:nvPr/>
        </p:nvCxnSpPr>
        <p:spPr bwMode="auto">
          <a:xfrm flipV="1">
            <a:off x="6651625" y="3865563"/>
            <a:ext cx="747713" cy="419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7" name="AutoShape 25"/>
          <p:cNvCxnSpPr>
            <a:cxnSpLocks noChangeShapeType="1"/>
            <a:stCxn id="33799" idx="3"/>
            <a:endCxn id="33805" idx="1"/>
          </p:cNvCxnSpPr>
          <p:nvPr/>
        </p:nvCxnSpPr>
        <p:spPr bwMode="auto">
          <a:xfrm flipV="1">
            <a:off x="6651625" y="4283075"/>
            <a:ext cx="746125" cy="158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8" name="AutoShape 26"/>
          <p:cNvCxnSpPr>
            <a:cxnSpLocks noChangeShapeType="1"/>
            <a:stCxn id="33799" idx="3"/>
            <a:endCxn id="33806" idx="1"/>
          </p:cNvCxnSpPr>
          <p:nvPr/>
        </p:nvCxnSpPr>
        <p:spPr bwMode="auto">
          <a:xfrm>
            <a:off x="6651625" y="4284663"/>
            <a:ext cx="746125" cy="414337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19" name="AutoShape 27"/>
          <p:cNvCxnSpPr>
            <a:cxnSpLocks noChangeShapeType="1"/>
            <a:stCxn id="33800" idx="3"/>
            <a:endCxn id="33809" idx="1"/>
          </p:cNvCxnSpPr>
          <p:nvPr/>
        </p:nvCxnSpPr>
        <p:spPr bwMode="auto">
          <a:xfrm>
            <a:off x="6651625" y="5464175"/>
            <a:ext cx="746125" cy="793750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20" name="AutoShape 28"/>
          <p:cNvCxnSpPr>
            <a:cxnSpLocks noChangeShapeType="1"/>
            <a:stCxn id="33800" idx="3"/>
            <a:endCxn id="33808" idx="1"/>
          </p:cNvCxnSpPr>
          <p:nvPr/>
        </p:nvCxnSpPr>
        <p:spPr bwMode="auto">
          <a:xfrm>
            <a:off x="6651625" y="5464175"/>
            <a:ext cx="746125" cy="37782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33821" name="AutoShape 29"/>
          <p:cNvCxnSpPr>
            <a:cxnSpLocks noChangeShapeType="1"/>
            <a:stCxn id="33800" idx="3"/>
            <a:endCxn id="33807" idx="1"/>
          </p:cNvCxnSpPr>
          <p:nvPr/>
        </p:nvCxnSpPr>
        <p:spPr bwMode="auto">
          <a:xfrm flipV="1">
            <a:off x="6651625" y="5424488"/>
            <a:ext cx="747713" cy="39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pic>
        <p:nvPicPr>
          <p:cNvPr id="33825" name="Picture 33" descr="C:\Users\sony\Documents\channel\Channel 2009\4  Annina Nordics\Sida\Tsunami\0811  &amp; 12 Photos\Aceh_Calang 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4" y="5000636"/>
            <a:ext cx="2428892" cy="16430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166786" y="274638"/>
            <a:ext cx="8243914" cy="1143000"/>
          </a:xfrm>
          <a:noFill/>
        </p:spPr>
        <p:txBody>
          <a:bodyPr/>
          <a:lstStyle/>
          <a:p>
            <a:pPr algn="l"/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Thematic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Area 4: </a:t>
            </a:r>
            <a:b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Hazard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Risk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Reduction</a:t>
            </a:r>
            <a:endParaRPr lang="fr-FR" sz="3200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21" name="Picture 26" descr="C:\Users\sony\Documents\channel\Channel 2009\4  Annina Nordics\Sida\Tsunami\0811  &amp; 12 Photos\Maldives Nov 08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00927" y="2143131"/>
            <a:ext cx="1995477" cy="1360554"/>
          </a:xfrm>
          <a:noFill/>
        </p:spPr>
      </p:pic>
      <p:grpSp>
        <p:nvGrpSpPr>
          <p:cNvPr id="34822" name="Group 8"/>
          <p:cNvGrpSpPr>
            <a:grpSpLocks/>
          </p:cNvGrpSpPr>
          <p:nvPr/>
        </p:nvGrpSpPr>
        <p:grpSpPr bwMode="auto">
          <a:xfrm>
            <a:off x="0" y="1679574"/>
            <a:ext cx="9382125" cy="4678384"/>
            <a:chOff x="1440" y="8817"/>
            <a:chExt cx="8807" cy="2775"/>
          </a:xfrm>
          <a:noFill/>
        </p:grpSpPr>
        <p:grpSp>
          <p:nvGrpSpPr>
            <p:cNvPr id="34825" name="Group 16"/>
            <p:cNvGrpSpPr>
              <a:grpSpLocks/>
            </p:cNvGrpSpPr>
            <p:nvPr/>
          </p:nvGrpSpPr>
          <p:grpSpPr bwMode="auto">
            <a:xfrm>
              <a:off x="4515" y="9388"/>
              <a:ext cx="5732" cy="1847"/>
              <a:chOff x="4515" y="2275"/>
              <a:chExt cx="5732" cy="2216"/>
            </a:xfrm>
            <a:grpFill/>
          </p:grpSpPr>
          <p:sp>
            <p:nvSpPr>
              <p:cNvPr id="34833" name="AutoShape 24"/>
              <p:cNvSpPr>
                <a:spLocks noChangeArrowheads="1"/>
              </p:cNvSpPr>
              <p:nvPr/>
            </p:nvSpPr>
            <p:spPr bwMode="auto">
              <a:xfrm>
                <a:off x="5550" y="2803"/>
                <a:ext cx="1335" cy="1148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8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Changed impact of future disasters</a:t>
                </a:r>
                <a:endParaRPr lang="en-AU" sz="18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4" name="AutoShape 23"/>
              <p:cNvSpPr>
                <a:spLocks noChangeArrowheads="1"/>
              </p:cNvSpPr>
              <p:nvPr/>
            </p:nvSpPr>
            <p:spPr bwMode="auto">
              <a:xfrm>
                <a:off x="7620" y="3013"/>
                <a:ext cx="2627" cy="713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365F91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8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Positive or negative impact on development</a:t>
                </a:r>
                <a:endParaRPr lang="en-AU" sz="18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4835" name="AutoShape 22"/>
              <p:cNvCxnSpPr>
                <a:cxnSpLocks noChangeShapeType="1"/>
              </p:cNvCxnSpPr>
              <p:nvPr/>
            </p:nvCxnSpPr>
            <p:spPr bwMode="auto">
              <a:xfrm>
                <a:off x="4530" y="2275"/>
                <a:ext cx="960" cy="801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6" name="AutoShape 21"/>
              <p:cNvCxnSpPr>
                <a:cxnSpLocks noChangeShapeType="1"/>
              </p:cNvCxnSpPr>
              <p:nvPr/>
            </p:nvCxnSpPr>
            <p:spPr bwMode="auto">
              <a:xfrm>
                <a:off x="4515" y="2844"/>
                <a:ext cx="960" cy="406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7" name="AutoShape 20"/>
              <p:cNvCxnSpPr>
                <a:cxnSpLocks noChangeShapeType="1"/>
              </p:cNvCxnSpPr>
              <p:nvPr/>
            </p:nvCxnSpPr>
            <p:spPr bwMode="auto">
              <a:xfrm>
                <a:off x="4515" y="3389"/>
                <a:ext cx="975" cy="1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8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4515" y="3516"/>
                <a:ext cx="975" cy="406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9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4530" y="3667"/>
                <a:ext cx="975" cy="824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40" name="AutoShape 17"/>
              <p:cNvCxnSpPr>
                <a:cxnSpLocks noChangeShapeType="1"/>
              </p:cNvCxnSpPr>
              <p:nvPr/>
            </p:nvCxnSpPr>
            <p:spPr bwMode="auto">
              <a:xfrm>
                <a:off x="6915" y="3377"/>
                <a:ext cx="645" cy="0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4826" name="Group 9"/>
            <p:cNvGrpSpPr>
              <a:grpSpLocks/>
            </p:cNvGrpSpPr>
            <p:nvPr/>
          </p:nvGrpSpPr>
          <p:grpSpPr bwMode="auto">
            <a:xfrm>
              <a:off x="1440" y="8817"/>
              <a:ext cx="3270" cy="2775"/>
              <a:chOff x="1440" y="8817"/>
              <a:chExt cx="3270" cy="2775"/>
            </a:xfrm>
            <a:grpFill/>
          </p:grpSpPr>
          <p:sp>
            <p:nvSpPr>
              <p:cNvPr id="34827" name="AutoShape 15"/>
              <p:cNvSpPr>
                <a:spLocks noChangeArrowheads="1"/>
              </p:cNvSpPr>
              <p:nvPr/>
            </p:nvSpPr>
            <p:spPr bwMode="auto">
              <a:xfrm>
                <a:off x="1440" y="8817"/>
                <a:ext cx="3270" cy="2775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C0504D"/>
                </a:solidFill>
                <a:prstDash val="dash"/>
                <a:round/>
                <a:headEnd/>
                <a:tailEnd/>
              </a:ln>
            </p:spPr>
            <p:txBody>
              <a:bodyPr tIns="18000"/>
              <a:lstStyle/>
              <a:p>
                <a:pPr eaLnBrk="0" hangingPunct="0"/>
                <a:r>
                  <a:rPr lang="en-AU" sz="1400" i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Increased investment in:</a:t>
                </a:r>
                <a:endParaRPr lang="en-AU" sz="1400" i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>
                <a:off x="1725" y="9226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Institutions and laws: 5</a:t>
                </a:r>
                <a:endParaRPr lang="en-AU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1725" y="9682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Disaster knowledge: 4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0" name="AutoShape 12"/>
              <p:cNvSpPr>
                <a:spLocks noChangeArrowheads="1"/>
              </p:cNvSpPr>
              <p:nvPr/>
            </p:nvSpPr>
            <p:spPr bwMode="auto">
              <a:xfrm>
                <a:off x="1725" y="10136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Disaster awareness: 3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1" name="AutoShape 11"/>
              <p:cNvSpPr>
                <a:spLocks noChangeArrowheads="1"/>
              </p:cNvSpPr>
              <p:nvPr/>
            </p:nvSpPr>
            <p:spPr bwMode="auto">
              <a:xfrm>
                <a:off x="1725" y="10594"/>
                <a:ext cx="2760" cy="32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Risk reduction measures: 2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2" name="AutoShape 10"/>
              <p:cNvSpPr>
                <a:spLocks noChangeArrowheads="1"/>
              </p:cNvSpPr>
              <p:nvPr/>
            </p:nvSpPr>
            <p:spPr bwMode="auto">
              <a:xfrm>
                <a:off x="1725" y="11051"/>
                <a:ext cx="2760" cy="32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Preparedness: 2</a:t>
                </a:r>
                <a:endParaRPr lang="en-AU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4823" name="Rectangle 43"/>
          <p:cNvSpPr>
            <a:spLocks noChangeArrowheads="1"/>
          </p:cNvSpPr>
          <p:nvPr/>
        </p:nvSpPr>
        <p:spPr bwMode="auto">
          <a:xfrm>
            <a:off x="457200" y="4572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AU">
              <a:solidFill>
                <a:schemeClr val="bg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eaLnBrk="0" hangingPunct="0"/>
            <a:r>
              <a:rPr lang="en-AU">
                <a:solidFill>
                  <a:schemeClr val="bg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AU">
                <a:solidFill>
                  <a:schemeClr val="bg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</a:br>
            <a:endParaRPr lang="en-AU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24" name="Picture 27" descr="C:\Users\sony\Documents\channel\Channel 2009\4  Annina Nordics\Sida\Tsunami\0811  &amp; 12 Photos\Aceh_Calang 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830" y="4857752"/>
            <a:ext cx="2092012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166786" y="274638"/>
            <a:ext cx="8243914" cy="1143000"/>
          </a:xfrm>
          <a:noFill/>
        </p:spPr>
        <p:txBody>
          <a:bodyPr/>
          <a:lstStyle/>
          <a:p>
            <a:pPr algn="l"/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Thematic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Area 4: </a:t>
            </a:r>
            <a:b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Hazard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Risk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Reduction</a:t>
            </a:r>
            <a:endParaRPr lang="fr-FR" sz="3200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21" name="Picture 26" descr="C:\Users\sony\Documents\channel\Channel 2009\4  Annina Nordics\Sida\Tsunami\0811  &amp; 12 Photos\Maldives Nov 08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00927" y="2143131"/>
            <a:ext cx="1995477" cy="1360554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679574"/>
            <a:ext cx="9382125" cy="4678384"/>
            <a:chOff x="1440" y="8817"/>
            <a:chExt cx="8807" cy="2775"/>
          </a:xfrm>
          <a:noFill/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515" y="9388"/>
              <a:ext cx="5732" cy="1847"/>
              <a:chOff x="4515" y="2275"/>
              <a:chExt cx="5732" cy="2216"/>
            </a:xfrm>
            <a:grpFill/>
          </p:grpSpPr>
          <p:sp>
            <p:nvSpPr>
              <p:cNvPr id="34833" name="AutoShape 24"/>
              <p:cNvSpPr>
                <a:spLocks noChangeArrowheads="1"/>
              </p:cNvSpPr>
              <p:nvPr/>
            </p:nvSpPr>
            <p:spPr bwMode="auto">
              <a:xfrm>
                <a:off x="5550" y="2803"/>
                <a:ext cx="1335" cy="1148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8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Changed impact of future disasters</a:t>
                </a:r>
                <a:endParaRPr lang="en-AU" sz="18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4" name="AutoShape 23"/>
              <p:cNvSpPr>
                <a:spLocks noChangeArrowheads="1"/>
              </p:cNvSpPr>
              <p:nvPr/>
            </p:nvSpPr>
            <p:spPr bwMode="auto">
              <a:xfrm>
                <a:off x="7620" y="3013"/>
                <a:ext cx="2627" cy="713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365F91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8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Positive or negative impact on development</a:t>
                </a:r>
                <a:endParaRPr lang="en-AU" sz="18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4835" name="AutoShape 22"/>
              <p:cNvCxnSpPr>
                <a:cxnSpLocks noChangeShapeType="1"/>
              </p:cNvCxnSpPr>
              <p:nvPr/>
            </p:nvCxnSpPr>
            <p:spPr bwMode="auto">
              <a:xfrm>
                <a:off x="4530" y="2275"/>
                <a:ext cx="960" cy="801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6" name="AutoShape 21"/>
              <p:cNvCxnSpPr>
                <a:cxnSpLocks noChangeShapeType="1"/>
              </p:cNvCxnSpPr>
              <p:nvPr/>
            </p:nvCxnSpPr>
            <p:spPr bwMode="auto">
              <a:xfrm>
                <a:off x="4515" y="2844"/>
                <a:ext cx="960" cy="406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7" name="AutoShape 20"/>
              <p:cNvCxnSpPr>
                <a:cxnSpLocks noChangeShapeType="1"/>
              </p:cNvCxnSpPr>
              <p:nvPr/>
            </p:nvCxnSpPr>
            <p:spPr bwMode="auto">
              <a:xfrm>
                <a:off x="4515" y="3389"/>
                <a:ext cx="975" cy="1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8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4515" y="3516"/>
                <a:ext cx="975" cy="406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9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4530" y="3667"/>
                <a:ext cx="975" cy="824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40" name="AutoShape 17"/>
              <p:cNvCxnSpPr>
                <a:cxnSpLocks noChangeShapeType="1"/>
              </p:cNvCxnSpPr>
              <p:nvPr/>
            </p:nvCxnSpPr>
            <p:spPr bwMode="auto">
              <a:xfrm>
                <a:off x="6915" y="3377"/>
                <a:ext cx="645" cy="0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440" y="8817"/>
              <a:ext cx="3270" cy="2775"/>
              <a:chOff x="1440" y="8817"/>
              <a:chExt cx="3270" cy="2775"/>
            </a:xfrm>
            <a:grpFill/>
          </p:grpSpPr>
          <p:sp>
            <p:nvSpPr>
              <p:cNvPr id="34827" name="AutoShape 15"/>
              <p:cNvSpPr>
                <a:spLocks noChangeArrowheads="1"/>
              </p:cNvSpPr>
              <p:nvPr/>
            </p:nvSpPr>
            <p:spPr bwMode="auto">
              <a:xfrm>
                <a:off x="1440" y="8817"/>
                <a:ext cx="3270" cy="2775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C0504D"/>
                </a:solidFill>
                <a:prstDash val="dash"/>
                <a:round/>
                <a:headEnd/>
                <a:tailEnd/>
              </a:ln>
            </p:spPr>
            <p:txBody>
              <a:bodyPr tIns="18000"/>
              <a:lstStyle/>
              <a:p>
                <a:pPr eaLnBrk="0" hangingPunct="0"/>
                <a:r>
                  <a:rPr lang="en-AU" sz="1400" i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Increased investment in:</a:t>
                </a:r>
                <a:endParaRPr lang="en-AU" sz="1400" i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>
                <a:off x="1725" y="9226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Institutions and laws: 5</a:t>
                </a:r>
                <a:endParaRPr lang="en-AU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1725" y="9682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Disaster knowledge: 4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0" name="AutoShape 12"/>
              <p:cNvSpPr>
                <a:spLocks noChangeArrowheads="1"/>
              </p:cNvSpPr>
              <p:nvPr/>
            </p:nvSpPr>
            <p:spPr bwMode="auto">
              <a:xfrm>
                <a:off x="1725" y="10136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Disaster awareness: 3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1" name="AutoShape 11"/>
              <p:cNvSpPr>
                <a:spLocks noChangeArrowheads="1"/>
              </p:cNvSpPr>
              <p:nvPr/>
            </p:nvSpPr>
            <p:spPr bwMode="auto">
              <a:xfrm>
                <a:off x="1725" y="10594"/>
                <a:ext cx="2760" cy="32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Risk reduction measures: 2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2" name="AutoShape 10"/>
              <p:cNvSpPr>
                <a:spLocks noChangeArrowheads="1"/>
              </p:cNvSpPr>
              <p:nvPr/>
            </p:nvSpPr>
            <p:spPr bwMode="auto">
              <a:xfrm>
                <a:off x="1725" y="11051"/>
                <a:ext cx="2760" cy="32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Preparedness: 2</a:t>
                </a:r>
                <a:endParaRPr lang="en-AU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4823" name="Rectangle 43"/>
          <p:cNvSpPr>
            <a:spLocks noChangeArrowheads="1"/>
          </p:cNvSpPr>
          <p:nvPr/>
        </p:nvSpPr>
        <p:spPr bwMode="auto">
          <a:xfrm>
            <a:off x="457200" y="4572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AU">
              <a:solidFill>
                <a:schemeClr val="bg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eaLnBrk="0" hangingPunct="0"/>
            <a:r>
              <a:rPr lang="en-AU">
                <a:solidFill>
                  <a:schemeClr val="bg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AU">
                <a:solidFill>
                  <a:schemeClr val="bg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</a:br>
            <a:endParaRPr lang="en-AU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24" name="Picture 27" descr="C:\Users\sony\Documents\channel\Channel 2009\4  Annina Nordics\Sida\Tsunami\0811  &amp; 12 Photos\Aceh_Calang 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830" y="4857752"/>
            <a:ext cx="2092012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3623802" y="5474440"/>
            <a:ext cx="3258024" cy="52632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6600"/>
            </a:solidFill>
            <a:round/>
            <a:headEnd/>
            <a:tailEnd/>
          </a:ln>
        </p:spPr>
        <p:txBody>
          <a:bodyPr lIns="36000" tIns="18000" rIns="36000" bIns="18000"/>
          <a:lstStyle/>
          <a:p>
            <a:pPr eaLnBrk="0" hangingPunct="0"/>
            <a:r>
              <a:rPr lang="en-AU" sz="1600" dirty="0">
                <a:latin typeface="Verdana" pitchFamily="34" charset="0"/>
                <a:cs typeface="Times New Roman" pitchFamily="18" charset="0"/>
              </a:rPr>
              <a:t>Changes in vulnerability</a:t>
            </a:r>
            <a:endParaRPr lang="en-GB" sz="1600" dirty="0"/>
          </a:p>
          <a:p>
            <a:pPr eaLnBrk="0" hangingPunct="0"/>
            <a:endParaRPr lang="en-GB" sz="1600" dirty="0"/>
          </a:p>
        </p:txBody>
      </p:sp>
      <p:cxnSp>
        <p:nvCxnSpPr>
          <p:cNvPr id="25" name="AutoShape 26"/>
          <p:cNvCxnSpPr>
            <a:cxnSpLocks noChangeShapeType="1"/>
          </p:cNvCxnSpPr>
          <p:nvPr/>
        </p:nvCxnSpPr>
        <p:spPr bwMode="auto">
          <a:xfrm rot="16200000" flipV="1">
            <a:off x="5024439" y="5286388"/>
            <a:ext cx="285753" cy="2"/>
          </a:xfrm>
          <a:prstGeom prst="straightConnector1">
            <a:avLst/>
          </a:prstGeom>
          <a:noFill/>
          <a:ln w="28575">
            <a:solidFill>
              <a:srgbClr val="C0504D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166786" y="274638"/>
            <a:ext cx="8243914" cy="1143000"/>
          </a:xfrm>
          <a:noFill/>
        </p:spPr>
        <p:txBody>
          <a:bodyPr/>
          <a:lstStyle/>
          <a:p>
            <a:pPr algn="l"/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Thematic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Area 4: </a:t>
            </a:r>
            <a:b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Hazard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Risk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Reduction</a:t>
            </a:r>
            <a:endParaRPr lang="fr-FR" sz="3200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21" name="Picture 26" descr="C:\Users\sony\Documents\channel\Channel 2009\4  Annina Nordics\Sida\Tsunami\0811  &amp; 12 Photos\Maldives Nov 08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00927" y="2143131"/>
            <a:ext cx="1995477" cy="1360554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679574"/>
            <a:ext cx="9382125" cy="4678384"/>
            <a:chOff x="1440" y="8817"/>
            <a:chExt cx="8807" cy="2775"/>
          </a:xfrm>
          <a:noFill/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515" y="9388"/>
              <a:ext cx="5732" cy="1847"/>
              <a:chOff x="4515" y="2275"/>
              <a:chExt cx="5732" cy="2216"/>
            </a:xfrm>
            <a:grpFill/>
          </p:grpSpPr>
          <p:sp>
            <p:nvSpPr>
              <p:cNvPr id="34833" name="AutoShape 24"/>
              <p:cNvSpPr>
                <a:spLocks noChangeArrowheads="1"/>
              </p:cNvSpPr>
              <p:nvPr/>
            </p:nvSpPr>
            <p:spPr bwMode="auto">
              <a:xfrm>
                <a:off x="5550" y="2803"/>
                <a:ext cx="1335" cy="1148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8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Changed impact of future disasters</a:t>
                </a:r>
                <a:endParaRPr lang="en-AU" sz="18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4" name="AutoShape 23"/>
              <p:cNvSpPr>
                <a:spLocks noChangeArrowheads="1"/>
              </p:cNvSpPr>
              <p:nvPr/>
            </p:nvSpPr>
            <p:spPr bwMode="auto">
              <a:xfrm>
                <a:off x="7620" y="3013"/>
                <a:ext cx="2627" cy="713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365F91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8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Positive or negative impact on development</a:t>
                </a:r>
                <a:endParaRPr lang="en-AU" sz="18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4835" name="AutoShape 22"/>
              <p:cNvCxnSpPr>
                <a:cxnSpLocks noChangeShapeType="1"/>
              </p:cNvCxnSpPr>
              <p:nvPr/>
            </p:nvCxnSpPr>
            <p:spPr bwMode="auto">
              <a:xfrm>
                <a:off x="4530" y="2275"/>
                <a:ext cx="960" cy="801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6" name="AutoShape 21"/>
              <p:cNvCxnSpPr>
                <a:cxnSpLocks noChangeShapeType="1"/>
              </p:cNvCxnSpPr>
              <p:nvPr/>
            </p:nvCxnSpPr>
            <p:spPr bwMode="auto">
              <a:xfrm>
                <a:off x="4515" y="2844"/>
                <a:ext cx="960" cy="406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7" name="AutoShape 20"/>
              <p:cNvCxnSpPr>
                <a:cxnSpLocks noChangeShapeType="1"/>
              </p:cNvCxnSpPr>
              <p:nvPr/>
            </p:nvCxnSpPr>
            <p:spPr bwMode="auto">
              <a:xfrm>
                <a:off x="4515" y="3389"/>
                <a:ext cx="975" cy="1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8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4515" y="3516"/>
                <a:ext cx="975" cy="406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39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4530" y="3667"/>
                <a:ext cx="975" cy="824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40" name="AutoShape 17"/>
              <p:cNvCxnSpPr>
                <a:cxnSpLocks noChangeShapeType="1"/>
              </p:cNvCxnSpPr>
              <p:nvPr/>
            </p:nvCxnSpPr>
            <p:spPr bwMode="auto">
              <a:xfrm>
                <a:off x="6915" y="3377"/>
                <a:ext cx="645" cy="0"/>
              </a:xfrm>
              <a:prstGeom prst="straightConnector1">
                <a:avLst/>
              </a:prstGeom>
              <a:grpFill/>
              <a:ln w="28575">
                <a:solidFill>
                  <a:srgbClr val="C0504D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440" y="8817"/>
              <a:ext cx="3270" cy="2775"/>
              <a:chOff x="1440" y="8817"/>
              <a:chExt cx="3270" cy="2775"/>
            </a:xfrm>
            <a:grpFill/>
          </p:grpSpPr>
          <p:sp>
            <p:nvSpPr>
              <p:cNvPr id="34827" name="AutoShape 15"/>
              <p:cNvSpPr>
                <a:spLocks noChangeArrowheads="1"/>
              </p:cNvSpPr>
              <p:nvPr/>
            </p:nvSpPr>
            <p:spPr bwMode="auto">
              <a:xfrm>
                <a:off x="1440" y="8817"/>
                <a:ext cx="3270" cy="2775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C0504D"/>
                </a:solidFill>
                <a:prstDash val="dash"/>
                <a:round/>
                <a:headEnd/>
                <a:tailEnd/>
              </a:ln>
            </p:spPr>
            <p:txBody>
              <a:bodyPr tIns="18000"/>
              <a:lstStyle/>
              <a:p>
                <a:pPr eaLnBrk="0" hangingPunct="0"/>
                <a:r>
                  <a:rPr lang="en-AU" sz="1400" i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Increased investment in:</a:t>
                </a:r>
                <a:endParaRPr lang="en-AU" sz="1400" i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>
                <a:off x="1725" y="9226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Institutions and laws: 5</a:t>
                </a:r>
                <a:endParaRPr lang="en-AU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1725" y="9682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Disaster knowledge: 4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0" name="AutoShape 12"/>
              <p:cNvSpPr>
                <a:spLocks noChangeArrowheads="1"/>
              </p:cNvSpPr>
              <p:nvPr/>
            </p:nvSpPr>
            <p:spPr bwMode="auto">
              <a:xfrm>
                <a:off x="1725" y="10136"/>
                <a:ext cx="2760" cy="3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Disaster awareness: 3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1" name="AutoShape 11"/>
              <p:cNvSpPr>
                <a:spLocks noChangeArrowheads="1"/>
              </p:cNvSpPr>
              <p:nvPr/>
            </p:nvSpPr>
            <p:spPr bwMode="auto">
              <a:xfrm>
                <a:off x="1725" y="10594"/>
                <a:ext cx="2760" cy="32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Risk reduction measures: 2</a:t>
                </a:r>
                <a:endParaRPr lang="en-AU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32" name="AutoShape 10"/>
              <p:cNvSpPr>
                <a:spLocks noChangeArrowheads="1"/>
              </p:cNvSpPr>
              <p:nvPr/>
            </p:nvSpPr>
            <p:spPr bwMode="auto">
              <a:xfrm>
                <a:off x="1725" y="11051"/>
                <a:ext cx="2760" cy="32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36000" tIns="18000" rIns="36000" bIns="18000"/>
              <a:lstStyle/>
              <a:p>
                <a:pPr eaLnBrk="0" hangingPunct="0"/>
                <a:r>
                  <a:rPr lang="en-AU" sz="1600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Preparedness: 2</a:t>
                </a:r>
                <a:endParaRPr lang="en-AU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4823" name="Rectangle 43"/>
          <p:cNvSpPr>
            <a:spLocks noChangeArrowheads="1"/>
          </p:cNvSpPr>
          <p:nvPr/>
        </p:nvSpPr>
        <p:spPr bwMode="auto">
          <a:xfrm>
            <a:off x="457200" y="4572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AU">
              <a:solidFill>
                <a:schemeClr val="bg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eaLnBrk="0" hangingPunct="0"/>
            <a:r>
              <a:rPr lang="en-AU">
                <a:solidFill>
                  <a:schemeClr val="bg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AU">
                <a:solidFill>
                  <a:schemeClr val="bg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</a:br>
            <a:endParaRPr lang="en-AU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24" name="Picture 27" descr="C:\Users\sony\Documents\channel\Channel 2009\4  Annina Nordics\Sida\Tsunami\0811  &amp; 12 Photos\Aceh_Calang 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830" y="4857752"/>
            <a:ext cx="2092012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3623802" y="5474440"/>
            <a:ext cx="3258024" cy="52632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6600"/>
            </a:solidFill>
            <a:round/>
            <a:headEnd/>
            <a:tailEnd/>
          </a:ln>
        </p:spPr>
        <p:txBody>
          <a:bodyPr lIns="36000" tIns="18000" rIns="36000" bIns="18000"/>
          <a:lstStyle/>
          <a:p>
            <a:pPr eaLnBrk="0" hangingPunct="0"/>
            <a:r>
              <a:rPr lang="en-AU" sz="1600" dirty="0">
                <a:latin typeface="Verdana" pitchFamily="34" charset="0"/>
                <a:cs typeface="Times New Roman" pitchFamily="18" charset="0"/>
              </a:rPr>
              <a:t>Changes in vulnerability</a:t>
            </a:r>
            <a:endParaRPr lang="en-GB" sz="1600" dirty="0"/>
          </a:p>
          <a:p>
            <a:pPr eaLnBrk="0" hangingPunct="0"/>
            <a:endParaRPr lang="en-GB" sz="1600" dirty="0"/>
          </a:p>
        </p:txBody>
      </p:sp>
      <p:cxnSp>
        <p:nvCxnSpPr>
          <p:cNvPr id="25" name="AutoShape 26"/>
          <p:cNvCxnSpPr>
            <a:cxnSpLocks noChangeShapeType="1"/>
          </p:cNvCxnSpPr>
          <p:nvPr/>
        </p:nvCxnSpPr>
        <p:spPr bwMode="auto">
          <a:xfrm rot="16200000" flipV="1">
            <a:off x="5024439" y="5286388"/>
            <a:ext cx="285753" cy="2"/>
          </a:xfrm>
          <a:prstGeom prst="straightConnector1">
            <a:avLst/>
          </a:prstGeom>
          <a:noFill/>
          <a:ln w="28575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623802" y="2285992"/>
            <a:ext cx="3258024" cy="52632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006600"/>
            </a:solidFill>
            <a:round/>
            <a:headEnd/>
            <a:tailEnd/>
          </a:ln>
        </p:spPr>
        <p:txBody>
          <a:bodyPr lIns="36000" tIns="18000" rIns="36000" bIns="18000"/>
          <a:lstStyle/>
          <a:p>
            <a:pPr eaLnBrk="0" hangingPunct="0"/>
            <a:r>
              <a:rPr lang="en-AU" sz="1600" dirty="0">
                <a:latin typeface="Verdana" pitchFamily="34" charset="0"/>
                <a:cs typeface="Times New Roman" pitchFamily="18" charset="0"/>
              </a:rPr>
              <a:t>Changes in </a:t>
            </a:r>
            <a:r>
              <a:rPr lang="en-AU" sz="1600" dirty="0" smtClean="0">
                <a:latin typeface="Verdana" pitchFamily="34" charset="0"/>
                <a:cs typeface="Times New Roman" pitchFamily="18" charset="0"/>
              </a:rPr>
              <a:t>Hazards</a:t>
            </a:r>
            <a:endParaRPr lang="en-GB" sz="1600" dirty="0"/>
          </a:p>
          <a:p>
            <a:pPr eaLnBrk="0" hangingPunct="0"/>
            <a:endParaRPr lang="en-GB" sz="1600" dirty="0"/>
          </a:p>
        </p:txBody>
      </p:sp>
      <p:cxnSp>
        <p:nvCxnSpPr>
          <p:cNvPr id="27" name="AutoShape 26"/>
          <p:cNvCxnSpPr>
            <a:cxnSpLocks noChangeShapeType="1"/>
          </p:cNvCxnSpPr>
          <p:nvPr/>
        </p:nvCxnSpPr>
        <p:spPr bwMode="auto">
          <a:xfrm rot="5400000">
            <a:off x="4988722" y="3107527"/>
            <a:ext cx="357188" cy="3"/>
          </a:xfrm>
          <a:prstGeom prst="straightConnector1">
            <a:avLst/>
          </a:prstGeom>
          <a:noFill/>
          <a:ln w="28575">
            <a:solidFill>
              <a:srgbClr val="C0504D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309662" y="274638"/>
            <a:ext cx="8101038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Thematic Area 5: </a:t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Capacity Building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1595414" y="2143116"/>
            <a:ext cx="2500330" cy="335758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Priority issues</a:t>
            </a:r>
          </a:p>
          <a:p>
            <a:pPr marL="228600" indent="-228600"/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Single most significant factor of success  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Absence of guidelines and indicators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Externalisation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of the notion of capacity building</a:t>
            </a:r>
          </a:p>
        </p:txBody>
      </p:sp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105146" y="3841750"/>
            <a:ext cx="2552700" cy="142875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6870" name="Picture 6" descr="C:\Users\sony\Documents\channel\Channel 2009\4  Annina Nordics\Sida\Tsunami\0811  &amp; 12 Photos\Aceh_Calang 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5" y="2143116"/>
            <a:ext cx="465455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166786" y="274638"/>
            <a:ext cx="8243914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Thematic Area 5: </a:t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Capacity Building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081074" y="1844675"/>
            <a:ext cx="1943100" cy="40322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Priority issues</a:t>
            </a:r>
          </a:p>
          <a:p>
            <a:pPr marL="228600" indent="-228600"/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Single most significant factor of success  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Absence of guidelines and indicators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Externalisation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of the notion of capacity building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3167050" y="1844675"/>
            <a:ext cx="1943100" cy="40322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 severe weakness:</a:t>
            </a:r>
          </a:p>
          <a:p>
            <a:pPr marL="228600" indent="-228600"/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Resources not shared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Project planning timeframes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Service delivery approach to partners</a:t>
            </a:r>
          </a:p>
          <a:p>
            <a:pPr marL="228600" indent="-228600">
              <a:buFontTx/>
              <a:buAutoNum type="alphaLcPeriod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lphaL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 academics</a:t>
            </a: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 flipV="1">
            <a:off x="5754688" y="2220913"/>
            <a:ext cx="0" cy="327977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SG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>
            <a:off x="5754688" y="5500688"/>
            <a:ext cx="3951287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SG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392892" y="5600700"/>
            <a:ext cx="2774950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Personnel Management</a:t>
            </a: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 rot="16200000">
            <a:off x="4881563" y="3687763"/>
            <a:ext cx="1325562" cy="369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Continuity</a:t>
            </a:r>
          </a:p>
        </p:txBody>
      </p:sp>
      <p:sp>
        <p:nvSpPr>
          <p:cNvPr id="37897" name="AutoShape 13"/>
          <p:cNvSpPr>
            <a:spLocks noChangeArrowheads="1"/>
          </p:cNvSpPr>
          <p:nvPr/>
        </p:nvSpPr>
        <p:spPr bwMode="auto">
          <a:xfrm rot="5400000">
            <a:off x="3962402" y="3841750"/>
            <a:ext cx="2552700" cy="1428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7329488" y="26368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7905750" y="40767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8624888" y="37893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7902" name="Text Box 18"/>
          <p:cNvSpPr txBox="1">
            <a:spLocks noChangeArrowheads="1"/>
          </p:cNvSpPr>
          <p:nvPr/>
        </p:nvSpPr>
        <p:spPr bwMode="auto">
          <a:xfrm>
            <a:off x="8748713" y="31623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37903" name="AutoShape 19"/>
          <p:cNvSpPr>
            <a:spLocks noChangeArrowheads="1"/>
          </p:cNvSpPr>
          <p:nvPr/>
        </p:nvSpPr>
        <p:spPr bwMode="auto">
          <a:xfrm rot="-2218230">
            <a:off x="5529263" y="3716338"/>
            <a:ext cx="3816350" cy="720725"/>
          </a:xfrm>
          <a:prstGeom prst="rightArrow">
            <a:avLst>
              <a:gd name="adj1" fmla="val 50000"/>
              <a:gd name="adj2" fmla="val 132379"/>
            </a:avLst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>
                    <a:lumMod val="75000"/>
                  </a:schemeClr>
                </a:solidFill>
              </a:rPr>
              <a:t>Capacity Building</a:t>
            </a:r>
          </a:p>
        </p:txBody>
      </p:sp>
      <p:sp>
        <p:nvSpPr>
          <p:cNvPr id="37904" name="Oval 20"/>
          <p:cNvSpPr>
            <a:spLocks noChangeArrowheads="1"/>
          </p:cNvSpPr>
          <p:nvPr/>
        </p:nvSpPr>
        <p:spPr bwMode="auto">
          <a:xfrm>
            <a:off x="6753225" y="2205038"/>
            <a:ext cx="2736850" cy="2447925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905" name="Text Box 21"/>
          <p:cNvSpPr txBox="1">
            <a:spLocks noChangeArrowheads="1"/>
          </p:cNvSpPr>
          <p:nvPr/>
        </p:nvSpPr>
        <p:spPr bwMode="auto">
          <a:xfrm>
            <a:off x="7510463" y="1857364"/>
            <a:ext cx="112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238224" y="795338"/>
            <a:ext cx="8397901" cy="561975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Key </a:t>
            </a:r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</a:rPr>
              <a:t>Lessons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</a:rPr>
              <a:t>Drawn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GB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918" name="AutoShape 16"/>
          <p:cNvSpPr>
            <a:spLocks noChangeArrowheads="1"/>
          </p:cNvSpPr>
          <p:nvPr/>
        </p:nvSpPr>
        <p:spPr bwMode="auto">
          <a:xfrm>
            <a:off x="5816600" y="2492375"/>
            <a:ext cx="2232025" cy="1655763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Integrated assessments</a:t>
            </a:r>
          </a:p>
        </p:txBody>
      </p:sp>
      <p:sp>
        <p:nvSpPr>
          <p:cNvPr id="38919" name="AutoShape 17"/>
          <p:cNvSpPr>
            <a:spLocks noChangeArrowheads="1"/>
          </p:cNvSpPr>
          <p:nvPr/>
        </p:nvSpPr>
        <p:spPr bwMode="auto">
          <a:xfrm>
            <a:off x="5313363" y="3860800"/>
            <a:ext cx="2232025" cy="1655763"/>
          </a:xfrm>
          <a:prstGeom prst="irregularSeal1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Conflict sensitive</a:t>
            </a:r>
          </a:p>
          <a:p>
            <a:pPr algn="ctr"/>
            <a:r>
              <a:rPr lang="en-GB"/>
              <a:t>inclusiveness</a:t>
            </a:r>
          </a:p>
        </p:txBody>
      </p:sp>
      <p:sp>
        <p:nvSpPr>
          <p:cNvPr id="38920" name="AutoShape 19"/>
          <p:cNvSpPr>
            <a:spLocks noChangeArrowheads="1"/>
          </p:cNvSpPr>
          <p:nvPr/>
        </p:nvSpPr>
        <p:spPr bwMode="auto">
          <a:xfrm>
            <a:off x="7113588" y="3429000"/>
            <a:ext cx="2232025" cy="1655763"/>
          </a:xfrm>
          <a:prstGeom prst="irregularSeal1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Consultation </a:t>
            </a:r>
          </a:p>
          <a:p>
            <a:pPr algn="ctr"/>
            <a:r>
              <a:rPr lang="en-GB"/>
              <a:t>in time</a:t>
            </a:r>
          </a:p>
        </p:txBody>
      </p:sp>
      <p:sp>
        <p:nvSpPr>
          <p:cNvPr id="38921" name="AutoShape 20"/>
          <p:cNvSpPr>
            <a:spLocks noChangeArrowheads="1"/>
          </p:cNvSpPr>
          <p:nvPr/>
        </p:nvSpPr>
        <p:spPr bwMode="auto">
          <a:xfrm>
            <a:off x="7113588" y="1844675"/>
            <a:ext cx="2232025" cy="1655763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Risk reduction not </a:t>
            </a:r>
          </a:p>
          <a:p>
            <a:pPr algn="ctr"/>
            <a:r>
              <a:rPr lang="en-GB"/>
              <a:t>“multi” enough</a:t>
            </a:r>
          </a:p>
        </p:txBody>
      </p:sp>
      <p:sp>
        <p:nvSpPr>
          <p:cNvPr id="38922" name="AutoShape 21"/>
          <p:cNvSpPr>
            <a:spLocks noChangeArrowheads="1"/>
          </p:cNvSpPr>
          <p:nvPr/>
        </p:nvSpPr>
        <p:spPr bwMode="auto">
          <a:xfrm>
            <a:off x="5024438" y="1643063"/>
            <a:ext cx="2232025" cy="1655762"/>
          </a:xfrm>
          <a:prstGeom prst="irregularSeal1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Capacity building</a:t>
            </a:r>
          </a:p>
          <a:p>
            <a:pPr algn="ctr"/>
            <a:r>
              <a:rPr lang="en-GB"/>
              <a:t> not physical assets</a:t>
            </a:r>
          </a:p>
        </p:txBody>
      </p:sp>
      <p:sp>
        <p:nvSpPr>
          <p:cNvPr id="38923" name="AutoShape 23"/>
          <p:cNvSpPr>
            <a:spLocks noChangeArrowheads="1"/>
          </p:cNvSpPr>
          <p:nvPr/>
        </p:nvSpPr>
        <p:spPr bwMode="auto">
          <a:xfrm>
            <a:off x="6681788" y="4579938"/>
            <a:ext cx="2232025" cy="1655762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States: be local, </a:t>
            </a:r>
          </a:p>
          <a:p>
            <a:pPr algn="ctr"/>
            <a:r>
              <a:rPr lang="en-GB"/>
              <a:t>not central</a:t>
            </a:r>
          </a:p>
        </p:txBody>
      </p:sp>
      <p:grpSp>
        <p:nvGrpSpPr>
          <p:cNvPr id="38924" name="Group 34"/>
          <p:cNvGrpSpPr>
            <a:grpSpLocks/>
          </p:cNvGrpSpPr>
          <p:nvPr/>
        </p:nvGrpSpPr>
        <p:grpSpPr bwMode="auto">
          <a:xfrm>
            <a:off x="1843071" y="4322777"/>
            <a:ext cx="752475" cy="1106487"/>
            <a:chOff x="1033" y="3022"/>
            <a:chExt cx="318" cy="771"/>
          </a:xfrm>
        </p:grpSpPr>
        <p:sp>
          <p:nvSpPr>
            <p:cNvPr id="38937" name="Oval 25"/>
            <p:cNvSpPr>
              <a:spLocks noChangeArrowheads="1"/>
            </p:cNvSpPr>
            <p:nvPr/>
          </p:nvSpPr>
          <p:spPr bwMode="auto">
            <a:xfrm>
              <a:off x="1124" y="3022"/>
              <a:ext cx="136" cy="136"/>
            </a:xfrm>
            <a:prstGeom prst="ellipse">
              <a:avLst/>
            </a:prstGeom>
            <a:solidFill>
              <a:srgbClr val="339933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8938" name="AutoShape 27"/>
            <p:cNvSpPr>
              <a:spLocks noChangeArrowheads="1"/>
            </p:cNvSpPr>
            <p:nvPr/>
          </p:nvSpPr>
          <p:spPr bwMode="auto">
            <a:xfrm flipV="1">
              <a:off x="1124" y="3249"/>
              <a:ext cx="136" cy="272"/>
            </a:xfrm>
            <a:prstGeom prst="triangle">
              <a:avLst>
                <a:gd name="adj" fmla="val 50000"/>
              </a:avLst>
            </a:prstGeom>
            <a:solidFill>
              <a:srgbClr val="339933"/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8939" name="Line 28"/>
            <p:cNvSpPr>
              <a:spLocks noChangeShapeType="1"/>
            </p:cNvSpPr>
            <p:nvPr/>
          </p:nvSpPr>
          <p:spPr bwMode="auto">
            <a:xfrm>
              <a:off x="1185" y="3158"/>
              <a:ext cx="0" cy="91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940" name="Line 29"/>
            <p:cNvSpPr>
              <a:spLocks noChangeShapeType="1"/>
            </p:cNvSpPr>
            <p:nvPr/>
          </p:nvSpPr>
          <p:spPr bwMode="auto">
            <a:xfrm>
              <a:off x="1074" y="3249"/>
              <a:ext cx="227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941" name="Line 30"/>
            <p:cNvSpPr>
              <a:spLocks noChangeShapeType="1"/>
            </p:cNvSpPr>
            <p:nvPr/>
          </p:nvSpPr>
          <p:spPr bwMode="auto">
            <a:xfrm flipH="1">
              <a:off x="1033" y="3249"/>
              <a:ext cx="46" cy="272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942" name="Line 31"/>
            <p:cNvSpPr>
              <a:spLocks noChangeShapeType="1"/>
            </p:cNvSpPr>
            <p:nvPr/>
          </p:nvSpPr>
          <p:spPr bwMode="auto">
            <a:xfrm>
              <a:off x="1306" y="3249"/>
              <a:ext cx="45" cy="272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943" name="Line 32"/>
            <p:cNvSpPr>
              <a:spLocks noChangeShapeType="1"/>
            </p:cNvSpPr>
            <p:nvPr/>
          </p:nvSpPr>
          <p:spPr bwMode="auto">
            <a:xfrm flipH="1">
              <a:off x="1094" y="3516"/>
              <a:ext cx="91" cy="272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944" name="Line 33"/>
            <p:cNvSpPr>
              <a:spLocks noChangeShapeType="1"/>
            </p:cNvSpPr>
            <p:nvPr/>
          </p:nvSpPr>
          <p:spPr bwMode="auto">
            <a:xfrm>
              <a:off x="1190" y="3521"/>
              <a:ext cx="90" cy="272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8925" name="AutoShape 64"/>
          <p:cNvSpPr>
            <a:spLocks noChangeArrowheads="1"/>
          </p:cNvSpPr>
          <p:nvPr/>
        </p:nvSpPr>
        <p:spPr bwMode="auto">
          <a:xfrm rot="-1832512">
            <a:off x="3008313" y="2995613"/>
            <a:ext cx="2087562" cy="503237"/>
          </a:xfrm>
          <a:prstGeom prst="rightArrow">
            <a:avLst>
              <a:gd name="adj1" fmla="val 50000"/>
              <a:gd name="adj2" fmla="val 103707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6" name="AutoShape 65"/>
          <p:cNvSpPr>
            <a:spLocks noChangeArrowheads="1"/>
          </p:cNvSpPr>
          <p:nvPr/>
        </p:nvSpPr>
        <p:spPr bwMode="auto">
          <a:xfrm rot="-1047430">
            <a:off x="3081338" y="3211513"/>
            <a:ext cx="2087562" cy="503237"/>
          </a:xfrm>
          <a:prstGeom prst="rightArrow">
            <a:avLst>
              <a:gd name="adj1" fmla="val 50000"/>
              <a:gd name="adj2" fmla="val 103707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7" name="AutoShape 66"/>
          <p:cNvSpPr>
            <a:spLocks noChangeArrowheads="1"/>
          </p:cNvSpPr>
          <p:nvPr/>
        </p:nvSpPr>
        <p:spPr bwMode="auto">
          <a:xfrm rot="-397889">
            <a:off x="3152775" y="3429000"/>
            <a:ext cx="2087563" cy="503238"/>
          </a:xfrm>
          <a:prstGeom prst="rightArrow">
            <a:avLst>
              <a:gd name="adj1" fmla="val 50000"/>
              <a:gd name="adj2" fmla="val 103707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8" name="AutoShape 67"/>
          <p:cNvSpPr>
            <a:spLocks noChangeArrowheads="1"/>
          </p:cNvSpPr>
          <p:nvPr/>
        </p:nvSpPr>
        <p:spPr bwMode="auto">
          <a:xfrm rot="324257">
            <a:off x="3152775" y="3676650"/>
            <a:ext cx="2087563" cy="503238"/>
          </a:xfrm>
          <a:prstGeom prst="rightArrow">
            <a:avLst>
              <a:gd name="adj1" fmla="val 50000"/>
              <a:gd name="adj2" fmla="val 103707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9" name="AutoShape 68"/>
          <p:cNvSpPr>
            <a:spLocks noChangeArrowheads="1"/>
          </p:cNvSpPr>
          <p:nvPr/>
        </p:nvSpPr>
        <p:spPr bwMode="auto">
          <a:xfrm rot="1083594">
            <a:off x="3081338" y="3932238"/>
            <a:ext cx="2087562" cy="503237"/>
          </a:xfrm>
          <a:prstGeom prst="rightArrow">
            <a:avLst>
              <a:gd name="adj1" fmla="val 50000"/>
              <a:gd name="adj2" fmla="val 103707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30" name="AutoShape 69"/>
          <p:cNvSpPr>
            <a:spLocks noChangeArrowheads="1"/>
          </p:cNvSpPr>
          <p:nvPr/>
        </p:nvSpPr>
        <p:spPr bwMode="auto">
          <a:xfrm rot="1711938">
            <a:off x="3008313" y="4148138"/>
            <a:ext cx="2087562" cy="503237"/>
          </a:xfrm>
          <a:prstGeom prst="rightArrow">
            <a:avLst>
              <a:gd name="adj1" fmla="val 50000"/>
              <a:gd name="adj2" fmla="val 103707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31" name="Text Box 71"/>
          <p:cNvSpPr txBox="1">
            <a:spLocks noChangeArrowheads="1"/>
          </p:cNvSpPr>
          <p:nvPr/>
        </p:nvSpPr>
        <p:spPr bwMode="auto">
          <a:xfrm>
            <a:off x="3448050" y="3609975"/>
            <a:ext cx="719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?</a:t>
            </a:r>
          </a:p>
        </p:txBody>
      </p:sp>
      <p:grpSp>
        <p:nvGrpSpPr>
          <p:cNvPr id="38932" name="Group 77"/>
          <p:cNvGrpSpPr>
            <a:grpSpLocks/>
          </p:cNvGrpSpPr>
          <p:nvPr/>
        </p:nvGrpSpPr>
        <p:grpSpPr bwMode="auto">
          <a:xfrm>
            <a:off x="1873238" y="2500306"/>
            <a:ext cx="684213" cy="792162"/>
            <a:chOff x="194" y="2296"/>
            <a:chExt cx="431" cy="499"/>
          </a:xfrm>
        </p:grpSpPr>
        <p:sp>
          <p:nvSpPr>
            <p:cNvPr id="38935" name="Oval 74"/>
            <p:cNvSpPr>
              <a:spLocks noChangeArrowheads="1"/>
            </p:cNvSpPr>
            <p:nvPr/>
          </p:nvSpPr>
          <p:spPr bwMode="auto">
            <a:xfrm>
              <a:off x="194" y="2386"/>
              <a:ext cx="431" cy="40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$$</a:t>
              </a:r>
              <a:endParaRPr lang="en-NZ" sz="1400" dirty="0"/>
            </a:p>
          </p:txBody>
        </p:sp>
        <p:sp>
          <p:nvSpPr>
            <p:cNvPr id="38936" name="AutoShape 75"/>
            <p:cNvSpPr>
              <a:spLocks noChangeArrowheads="1"/>
            </p:cNvSpPr>
            <p:nvPr/>
          </p:nvSpPr>
          <p:spPr bwMode="auto">
            <a:xfrm flipV="1">
              <a:off x="329" y="2296"/>
              <a:ext cx="180" cy="136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933" name="ZoneTexte 42"/>
          <p:cNvSpPr txBox="1">
            <a:spLocks noChangeArrowheads="1"/>
          </p:cNvSpPr>
          <p:nvPr/>
        </p:nvSpPr>
        <p:spPr bwMode="auto">
          <a:xfrm>
            <a:off x="190488" y="5721510"/>
            <a:ext cx="43338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Linkages in 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assistance do not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only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depend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abundant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resources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rapid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deployment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934" name="Croix 43"/>
          <p:cNvSpPr>
            <a:spLocks noChangeArrowheads="1"/>
          </p:cNvSpPr>
          <p:nvPr/>
        </p:nvSpPr>
        <p:spPr bwMode="auto">
          <a:xfrm>
            <a:off x="2000238" y="3571876"/>
            <a:ext cx="485775" cy="48577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ous-titre 2"/>
          <p:cNvSpPr>
            <a:spLocks noGrp="1"/>
          </p:cNvSpPr>
          <p:nvPr>
            <p:ph type="subTitle" idx="1"/>
          </p:nvPr>
        </p:nvSpPr>
        <p:spPr>
          <a:xfrm>
            <a:off x="1485900" y="1928802"/>
            <a:ext cx="6934200" cy="3857652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endParaRPr lang="en-GB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The main loss of linkage is the low priority given to:</a:t>
            </a: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endParaRPr lang="en-GB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63538" indent="-36353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The project approach: necessary but insufficient </a:t>
            </a:r>
            <a:endParaRPr lang="en-GB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63538" indent="-36353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The aim must be continuity on the ground. Let the actors decide based on local assessment and capacity. </a:t>
            </a:r>
            <a:endParaRPr lang="en-GB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endParaRPr lang="en-GB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Unifying frames (early recovery, disaster risk reduction, or poverty reduction) are still conceived, and implemented, separately. 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81100" y="785802"/>
            <a:ext cx="80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8"/>
          <p:cNvSpPr>
            <a:spLocks noGrp="1"/>
          </p:cNvSpPr>
          <p:nvPr>
            <p:ph type="title"/>
          </p:nvPr>
        </p:nvSpPr>
        <p:spPr>
          <a:xfrm>
            <a:off x="309530" y="0"/>
            <a:ext cx="9364662" cy="7858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The Way Forward</a:t>
            </a:r>
          </a:p>
        </p:txBody>
      </p:sp>
      <p:pic>
        <p:nvPicPr>
          <p:cNvPr id="43012" name="Diagram 2"/>
          <p:cNvPicPr>
            <a:picLocks noGrp="1" noChangeArrowheads="1"/>
          </p:cNvPicPr>
          <p:nvPr>
            <p:ph idx="1"/>
          </p:nvPr>
        </p:nvPicPr>
        <p:blipFill>
          <a:blip r:embed="rId3"/>
          <a:srcRect l="-42667" t="-787" r="-42645" b="-2138"/>
          <a:stretch>
            <a:fillRect/>
          </a:stretch>
        </p:blipFill>
        <p:spPr>
          <a:xfrm>
            <a:off x="523875" y="1000125"/>
            <a:ext cx="8929688" cy="5072063"/>
          </a:xfrm>
          <a:noFill/>
        </p:spPr>
      </p:pic>
      <p:pic>
        <p:nvPicPr>
          <p:cNvPr id="43013" name="Picture 5" descr="C:\Users\sony\Documents\channel\Channel 2009\4  Annina Nordics\Sida\Tsunami\0811  &amp; 12 Photos\Aceh_Calang 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69" y="2626998"/>
            <a:ext cx="1785950" cy="138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C:\Users\sony\Documents\channel\Channel 2009\4  Annina Nordics\Sida\Tsunami\0811  &amp; 12 Photos\Maldives Nov 08 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68" y="4095765"/>
            <a:ext cx="17970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sony\Documents\channel\Channel 2009\4  Annina Nordics\Sida\Tsunami\0811  &amp; 12 Photos\Nias &amp; Sri Lanka Nov 08 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0300" y="1214422"/>
            <a:ext cx="1699060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Espace réservé du contenu 2"/>
          <p:cNvSpPr>
            <a:spLocks noGrp="1"/>
          </p:cNvSpPr>
          <p:nvPr>
            <p:ph idx="1"/>
          </p:nvPr>
        </p:nvSpPr>
        <p:spPr>
          <a:xfrm>
            <a:off x="1238223" y="1000108"/>
            <a:ext cx="8429651" cy="5184792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This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an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evaluation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of LRRD: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Linking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Relief,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Rehabilitation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Development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– the focus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management. </a:t>
            </a:r>
          </a:p>
          <a:p>
            <a:pPr>
              <a:buFontTx/>
              <a:buNone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Has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there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been relevant and effective interaction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between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actors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and types of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aid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judged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achieved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1095348" y="274638"/>
            <a:ext cx="8315352" cy="1143000"/>
          </a:xfrm>
        </p:spPr>
        <p:txBody>
          <a:bodyPr/>
          <a:lstStyle/>
          <a:p>
            <a:pPr algn="l"/>
            <a:r>
              <a:rPr lang="fr-FR" sz="3200" b="1" dirty="0" err="1" smtClean="0">
                <a:solidFill>
                  <a:schemeClr val="bg2">
                    <a:lumMod val="75000"/>
                  </a:schemeClr>
                </a:solidFill>
              </a:rPr>
              <a:t>Recommendations</a:t>
            </a:r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4037" name="Espace réservé du contenu 2"/>
          <p:cNvSpPr>
            <a:spLocks noGrp="1"/>
          </p:cNvSpPr>
          <p:nvPr>
            <p:ph idx="1"/>
          </p:nvPr>
        </p:nvSpPr>
        <p:spPr>
          <a:xfrm>
            <a:off x="1166785" y="1428736"/>
            <a:ext cx="8501089" cy="4572032"/>
          </a:xfrm>
        </p:spPr>
        <p:txBody>
          <a:bodyPr anchor="ctr"/>
          <a:lstStyle/>
          <a:p>
            <a:pPr>
              <a:buFontTx/>
              <a:buAutoNum type="arabicPeriod"/>
            </a:pP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Overall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country conditions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remain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key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to the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success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different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intervention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strategies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, and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can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only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properly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addressed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by a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well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inter-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linked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response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AutoNum type="arabicPeriod"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AutoNum type="arabicPeriod"/>
            </a:pP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Agencies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, organisations and states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should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less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experimental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their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Linkages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between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Relief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Rehabilitation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Development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1238224" y="274638"/>
            <a:ext cx="8172476" cy="868346"/>
          </a:xfrm>
        </p:spPr>
        <p:txBody>
          <a:bodyPr/>
          <a:lstStyle/>
          <a:p>
            <a:pPr algn="l"/>
            <a:r>
              <a:rPr lang="fr-FR" sz="3200" b="1" dirty="0" err="1" smtClean="0">
                <a:solidFill>
                  <a:schemeClr val="bg1"/>
                </a:solidFill>
              </a:rPr>
              <a:t>Recommendations</a:t>
            </a:r>
            <a:r>
              <a:rPr lang="fr-FR" sz="32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309530" y="1214422"/>
            <a:ext cx="9596470" cy="4572008"/>
          </a:xfrm>
        </p:spPr>
        <p:txBody>
          <a:bodyPr anchor="ctr">
            <a:normAutofit/>
          </a:bodyPr>
          <a:lstStyle/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		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Specific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areas of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improvement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detailed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by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actors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Strengthen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local state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effectiveness</a:t>
            </a: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More long range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More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grounded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livelihoods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strategies</a:t>
            </a: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A more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comprehensive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risk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reduction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model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Better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notions of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capacity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development</a:t>
            </a: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 Donor Governments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 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Strengthen local level state effectiveness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Donor agencies</a:t>
            </a:r>
            <a:r>
              <a:rPr lang="en-GB" dirty="0" smtClean="0">
                <a:solidFill>
                  <a:schemeClr val="bg1"/>
                </a:solidFill>
              </a:rPr>
              <a:t> should actively pursue ‘development diplomacy’, including the deployment of technical assistance in the field, identification of risks and bottlenecks in delivery, supplementing pooled funding with targeted bilateral initiatives where required.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More long range analysis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Donors </a:t>
            </a:r>
            <a:r>
              <a:rPr lang="en-GB" b="1" dirty="0" smtClean="0">
                <a:solidFill>
                  <a:schemeClr val="bg1"/>
                </a:solidFill>
              </a:rPr>
              <a:t>and Governments </a:t>
            </a:r>
            <a:r>
              <a:rPr lang="en-GB" dirty="0" smtClean="0">
                <a:solidFill>
                  <a:schemeClr val="bg1"/>
                </a:solidFill>
              </a:rPr>
              <a:t>should continue to review procedures for multi-donor trust funds in </a:t>
            </a:r>
            <a:r>
              <a:rPr lang="en-GB" dirty="0" smtClean="0">
                <a:solidFill>
                  <a:schemeClr val="bg1"/>
                </a:solidFill>
              </a:rPr>
              <a:t>recovery and </a:t>
            </a:r>
            <a:r>
              <a:rPr lang="en-GB" dirty="0" smtClean="0">
                <a:solidFill>
                  <a:schemeClr val="bg1"/>
                </a:solidFill>
              </a:rPr>
              <a:t>proposals </a:t>
            </a:r>
            <a:r>
              <a:rPr lang="en-GB" dirty="0" smtClean="0">
                <a:solidFill>
                  <a:schemeClr val="bg1"/>
                </a:solidFill>
              </a:rPr>
              <a:t>should include </a:t>
            </a:r>
            <a:r>
              <a:rPr lang="en-GB" dirty="0" smtClean="0">
                <a:solidFill>
                  <a:schemeClr val="bg1"/>
                </a:solidFill>
              </a:rPr>
              <a:t>conflict sensitivity analysis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For Donor Governments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Less restrictive risk reduction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UN agencies, the Red Cross Movement, and NGOs should implement their DRR projects with a multi-hazard focus.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All agencies, in particular the Red Cross Movement, and NGOs, should attempt to design DRR projects that bring short-term as well as long-term benefits to make participation in DRR more attractive for affected communities.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1122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For Donor Governments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Better notions of capacity building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Donors</a:t>
            </a:r>
            <a:r>
              <a:rPr lang="en-GB" dirty="0" smtClean="0">
                <a:solidFill>
                  <a:schemeClr val="bg1"/>
                </a:solidFill>
              </a:rPr>
              <a:t> should consider funding personnel support programmes designed to improve the skills of specialists, assist in placement, and conversion.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Donors </a:t>
            </a:r>
            <a:r>
              <a:rPr lang="en-GB" dirty="0" smtClean="0">
                <a:solidFill>
                  <a:schemeClr val="bg1"/>
                </a:solidFill>
              </a:rPr>
              <a:t>should be sensitive to the time needed to accomplish effective and sustainable recovery programmes 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 the United Nations, Red Cross and Red Crescent Movement, and NGOs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Better </a:t>
            </a:r>
            <a:r>
              <a:rPr lang="en-GB" b="1" dirty="0" smtClean="0">
                <a:solidFill>
                  <a:schemeClr val="bg1"/>
                </a:solidFill>
              </a:rPr>
              <a:t>targeted livelihoods recovery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Market analyses should form part of </a:t>
            </a:r>
            <a:r>
              <a:rPr lang="en-GB" b="1" dirty="0" smtClean="0">
                <a:solidFill>
                  <a:schemeClr val="bg1"/>
                </a:solidFill>
              </a:rPr>
              <a:t>UN and NGO</a:t>
            </a:r>
            <a:r>
              <a:rPr lang="en-GB" dirty="0" smtClean="0">
                <a:solidFill>
                  <a:schemeClr val="bg1"/>
                </a:solidFill>
              </a:rPr>
              <a:t> funding flows aiming to restore livelihoods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UN agencies</a:t>
            </a:r>
            <a:r>
              <a:rPr lang="en-GB" dirty="0" smtClean="0">
                <a:solidFill>
                  <a:schemeClr val="bg1"/>
                </a:solidFill>
              </a:rPr>
              <a:t> should examine how the early recovery sector leads or cluster approaches should enable a rapid transition to an area based approach. 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 the United Nations, Red Cross and Red Crescent Movement, and NGOs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Better notions of capacity building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International agencies</a:t>
            </a:r>
            <a:r>
              <a:rPr lang="en-GB" dirty="0" smtClean="0">
                <a:solidFill>
                  <a:schemeClr val="bg1"/>
                </a:solidFill>
              </a:rPr>
              <a:t>, which are affected by a high turnover of staff, should strengthen human resource mechanisms 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NGOs and UN agencies, as well as donors</a:t>
            </a:r>
            <a:r>
              <a:rPr lang="en-GB" dirty="0" smtClean="0">
                <a:solidFill>
                  <a:schemeClr val="bg1"/>
                </a:solidFill>
              </a:rPr>
              <a:t> should develop operationally verifiable indicators and concepts that can guide agency programming. 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NGOs and UN agencies</a:t>
            </a:r>
            <a:r>
              <a:rPr lang="en-GB" dirty="0" smtClean="0">
                <a:solidFill>
                  <a:schemeClr val="bg1"/>
                </a:solidFill>
              </a:rPr>
              <a:t> should seek to create more linkages to academic institutions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 the United Nations, Red Cross and Red Crescent Movement, and NGOs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More long range analysis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NGOs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should encourage local presence by their personnel, and monitor public perceptions and expectations. 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Strengthen </a:t>
            </a:r>
            <a:r>
              <a:rPr lang="en-GB" b="1" dirty="0" smtClean="0">
                <a:solidFill>
                  <a:schemeClr val="bg1"/>
                </a:solidFill>
              </a:rPr>
              <a:t>local level state effectiveness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chemeClr val="bg1"/>
                </a:solidFill>
              </a:rPr>
              <a:t>NGOs</a:t>
            </a:r>
            <a:r>
              <a:rPr lang="en-GB" dirty="0" smtClean="0">
                <a:solidFill>
                  <a:schemeClr val="bg1"/>
                </a:solidFill>
              </a:rPr>
              <a:t> should continue to refine participatory approaches, including public consultation and grievance mechanisms. 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1238224" y="274638"/>
            <a:ext cx="8172476" cy="868346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In conclusion</a:t>
            </a:r>
            <a:endParaRPr lang="fr-FR" sz="32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1166786" y="1071546"/>
            <a:ext cx="8739214" cy="4786346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Good linkages have occurred, but disasters are still considered to be exceptional events outside proper planning. </a:t>
            </a:r>
          </a:p>
          <a:p>
            <a:pPr algn="just"/>
            <a:endParaRPr lang="en-GB" sz="2800" dirty="0" smtClean="0">
              <a:solidFill>
                <a:schemeClr val="bg1"/>
              </a:solidFill>
            </a:endParaRPr>
          </a:p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Instead </a:t>
            </a:r>
            <a:r>
              <a:rPr lang="en-GB" sz="2800" dirty="0" smtClean="0">
                <a:solidFill>
                  <a:schemeClr val="bg1"/>
                </a:solidFill>
              </a:rPr>
              <a:t>disasters </a:t>
            </a:r>
            <a:r>
              <a:rPr lang="en-GB" sz="2800" dirty="0" smtClean="0">
                <a:solidFill>
                  <a:schemeClr val="bg1"/>
                </a:solidFill>
              </a:rPr>
              <a:t>should become a mainstream concept and trigger specific adjustments. 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320040" indent="-320040">
              <a:defRPr/>
            </a:pPr>
            <a:r>
              <a:rPr lang="fr-FR" sz="2800" dirty="0" err="1" smtClean="0">
                <a:solidFill>
                  <a:schemeClr val="bg1"/>
                </a:solidFill>
              </a:rPr>
              <a:t>Projects</a:t>
            </a:r>
            <a:r>
              <a:rPr lang="fr-FR" sz="2800" dirty="0" smtClean="0">
                <a:solidFill>
                  <a:schemeClr val="bg1"/>
                </a:solidFill>
              </a:rPr>
              <a:t> in fragile </a:t>
            </a:r>
            <a:r>
              <a:rPr lang="fr-FR" sz="2800" dirty="0" err="1" smtClean="0">
                <a:solidFill>
                  <a:schemeClr val="bg1"/>
                </a:solidFill>
              </a:rPr>
              <a:t>environments</a:t>
            </a:r>
            <a:r>
              <a:rPr lang="fr-FR" sz="2800" dirty="0" smtClean="0">
                <a:solidFill>
                  <a:schemeClr val="bg1"/>
                </a:solidFill>
              </a:rPr>
              <a:t>: </a:t>
            </a:r>
            <a:r>
              <a:rPr lang="fr-FR" sz="2800" dirty="0" err="1" smtClean="0">
                <a:solidFill>
                  <a:schemeClr val="bg1"/>
                </a:solidFill>
              </a:rPr>
              <a:t>here</a:t>
            </a:r>
            <a:r>
              <a:rPr lang="fr-FR" sz="2800" dirty="0" smtClean="0">
                <a:solidFill>
                  <a:schemeClr val="bg1"/>
                </a:solidFill>
              </a:rPr>
              <a:t> to </a:t>
            </a:r>
            <a:r>
              <a:rPr lang="fr-FR" sz="2800" dirty="0" err="1" smtClean="0">
                <a:solidFill>
                  <a:schemeClr val="bg1"/>
                </a:solidFill>
              </a:rPr>
              <a:t>stay</a:t>
            </a:r>
            <a:r>
              <a:rPr lang="fr-FR" sz="2800" dirty="0" smtClean="0">
                <a:solidFill>
                  <a:schemeClr val="bg1"/>
                </a:solidFill>
              </a:rPr>
              <a:t> – BUT </a:t>
            </a:r>
            <a:r>
              <a:rPr lang="fr-FR" sz="2800" dirty="0" err="1" smtClean="0">
                <a:solidFill>
                  <a:schemeClr val="bg1"/>
                </a:solidFill>
              </a:rPr>
              <a:t>should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be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allowed</a:t>
            </a:r>
            <a:r>
              <a:rPr lang="fr-FR" sz="2800" dirty="0" smtClean="0">
                <a:solidFill>
                  <a:schemeClr val="bg1"/>
                </a:solidFill>
              </a:rPr>
              <a:t> to </a:t>
            </a:r>
            <a:r>
              <a:rPr lang="fr-FR" sz="2800" dirty="0" err="1" smtClean="0">
                <a:solidFill>
                  <a:schemeClr val="bg1"/>
                </a:solidFill>
              </a:rPr>
              <a:t>be</a:t>
            </a:r>
            <a:r>
              <a:rPr lang="fr-FR" sz="2800" dirty="0" smtClean="0">
                <a:solidFill>
                  <a:schemeClr val="bg1"/>
                </a:solidFill>
              </a:rPr>
              <a:t> home-</a:t>
            </a:r>
            <a:r>
              <a:rPr lang="fr-FR" sz="2800" dirty="0" err="1" smtClean="0">
                <a:solidFill>
                  <a:schemeClr val="bg1"/>
                </a:solidFill>
              </a:rPr>
              <a:t>grown</a:t>
            </a:r>
            <a:r>
              <a:rPr lang="fr-FR" sz="2800" dirty="0" smtClean="0">
                <a:solidFill>
                  <a:schemeClr val="bg1"/>
                </a:solidFill>
              </a:rPr>
              <a:t>.</a:t>
            </a:r>
            <a:r>
              <a:rPr lang="fr-FR" sz="2800" dirty="0" smtClean="0">
                <a:solidFill>
                  <a:schemeClr val="bg1"/>
                </a:solidFill>
              </a:rPr>
              <a:t>		</a:t>
            </a:r>
          </a:p>
          <a:p>
            <a:pPr marL="228600" lvl="2" fontAlgn="auto"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	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228600" lvl="2"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This </a:t>
            </a:r>
            <a:r>
              <a:rPr lang="fr-FR" sz="2800" dirty="0" err="1" smtClean="0">
                <a:solidFill>
                  <a:schemeClr val="bg1"/>
                </a:solidFill>
              </a:rPr>
              <a:t>sh</a:t>
            </a:r>
            <a:r>
              <a:rPr lang="fr-FR" sz="2800" dirty="0" err="1" smtClean="0">
                <a:solidFill>
                  <a:schemeClr val="bg1"/>
                </a:solidFill>
              </a:rPr>
              <a:t>ould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lead</a:t>
            </a:r>
            <a:r>
              <a:rPr lang="fr-FR" sz="2800" dirty="0" smtClean="0">
                <a:solidFill>
                  <a:schemeClr val="bg1"/>
                </a:solidFill>
              </a:rPr>
              <a:t> to </a:t>
            </a:r>
            <a:r>
              <a:rPr lang="fr-FR" sz="2800" dirty="0" smtClean="0">
                <a:solidFill>
                  <a:schemeClr val="bg1"/>
                </a:solidFill>
              </a:rPr>
              <a:t>more effective linkages </a:t>
            </a:r>
            <a:r>
              <a:rPr lang="fr-FR" sz="2800" dirty="0" smtClean="0">
                <a:solidFill>
                  <a:schemeClr val="bg1"/>
                </a:solidFill>
              </a:rPr>
              <a:t>and </a:t>
            </a:r>
            <a:r>
              <a:rPr lang="fr-FR" sz="2800" dirty="0" err="1" smtClean="0">
                <a:solidFill>
                  <a:schemeClr val="bg1"/>
                </a:solidFill>
              </a:rPr>
              <a:t>stronger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effect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s.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contenu 2"/>
          <p:cNvSpPr>
            <a:spLocks noGrp="1"/>
          </p:cNvSpPr>
          <p:nvPr>
            <p:ph idx="1"/>
          </p:nvPr>
        </p:nvSpPr>
        <p:spPr>
          <a:xfrm>
            <a:off x="1238223" y="857250"/>
            <a:ext cx="7429553" cy="5429270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This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evaluation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on a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key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weakness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repeating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itself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fr-FR" sz="2800" u="sng" dirty="0" smtClean="0">
                <a:solidFill>
                  <a:schemeClr val="bg2">
                    <a:lumMod val="75000"/>
                  </a:schemeClr>
                </a:solidFill>
              </a:rPr>
              <a:t>the absence of linkages 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>
              <a:buFontTx/>
              <a:buNone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We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conclude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that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this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considerable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effort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achieved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only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a ‘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ripple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’ of impact – set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against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the massive destruction of the tsunami, and the force of 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pre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fr-FR" sz="2800" dirty="0" err="1" smtClean="0">
                <a:solidFill>
                  <a:schemeClr val="bg2">
                    <a:lumMod val="75000"/>
                  </a:schemeClr>
                </a:solidFill>
              </a:rPr>
              <a:t>existing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 conditions. </a:t>
            </a:r>
          </a:p>
          <a:p>
            <a:pPr>
              <a:buFontTx/>
              <a:buNone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fr-FR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19450" y="1295400"/>
            <a:ext cx="3467100" cy="3200400"/>
            <a:chOff x="1872" y="816"/>
            <a:chExt cx="2016" cy="2016"/>
          </a:xfrm>
        </p:grpSpPr>
        <p:sp>
          <p:nvSpPr>
            <p:cNvPr id="17446" name="Oval 3"/>
            <p:cNvSpPr>
              <a:spLocks noChangeArrowheads="1"/>
            </p:cNvSpPr>
            <p:nvPr/>
          </p:nvSpPr>
          <p:spPr bwMode="auto">
            <a:xfrm>
              <a:off x="1872" y="8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Normal3" dir="l"/>
            </a:scene3d>
            <a:sp3d extrusionH="492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 sz="1600">
                <a:cs typeface="Arial" charset="0"/>
              </a:endParaRPr>
            </a:p>
          </p:txBody>
        </p:sp>
        <p:sp>
          <p:nvSpPr>
            <p:cNvPr id="17447" name="Text Box 4"/>
            <p:cNvSpPr txBox="1">
              <a:spLocks noChangeArrowheads="1"/>
            </p:cNvSpPr>
            <p:nvPr/>
          </p:nvSpPr>
          <p:spPr bwMode="auto">
            <a:xfrm>
              <a:off x="2400" y="960"/>
              <a:ext cx="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Thanks to relief actors?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63750" y="3276600"/>
            <a:ext cx="3467100" cy="3200400"/>
            <a:chOff x="1200" y="2064"/>
            <a:chExt cx="2016" cy="2016"/>
          </a:xfrm>
        </p:grpSpPr>
        <p:sp>
          <p:nvSpPr>
            <p:cNvPr id="1213453" name="Oval 13"/>
            <p:cNvSpPr>
              <a:spLocks noChangeArrowheads="1"/>
            </p:cNvSpPr>
            <p:nvPr/>
          </p:nvSpPr>
          <p:spPr bwMode="auto">
            <a:xfrm>
              <a:off x="1200" y="2064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>
                    <a:alpha val="85001"/>
                  </a:srgb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round/>
              <a:headEnd/>
              <a:tailEnd/>
            </a:ln>
            <a:effectLst/>
            <a:scene3d>
              <a:camera prst="legacyObliqueTopRight"/>
              <a:lightRig rig="legacyNormal3" dir="l"/>
            </a:scene3d>
            <a:sp3d extrusionH="49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sz="1600">
                <a:cs typeface="Arial" charset="0"/>
              </a:endParaRPr>
            </a:p>
          </p:txBody>
        </p:sp>
        <p:sp>
          <p:nvSpPr>
            <p:cNvPr id="17445" name="Text Box 14"/>
            <p:cNvSpPr txBox="1">
              <a:spLocks noChangeArrowheads="1"/>
            </p:cNvSpPr>
            <p:nvPr/>
          </p:nvSpPr>
          <p:spPr bwMode="auto">
            <a:xfrm>
              <a:off x="1351" y="3494"/>
              <a:ext cx="8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Because of poverty reduction?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75150" y="3276600"/>
            <a:ext cx="3467100" cy="3200400"/>
            <a:chOff x="2544" y="2064"/>
            <a:chExt cx="2016" cy="2016"/>
          </a:xfrm>
        </p:grpSpPr>
        <p:sp>
          <p:nvSpPr>
            <p:cNvPr id="1213456" name="Oval 16"/>
            <p:cNvSpPr>
              <a:spLocks noChangeArrowheads="1"/>
            </p:cNvSpPr>
            <p:nvPr/>
          </p:nvSpPr>
          <p:spPr bwMode="auto">
            <a:xfrm>
              <a:off x="2544" y="2064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>
                    <a:alpha val="85001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round/>
              <a:headEnd/>
              <a:tailEnd/>
            </a:ln>
            <a:effectLst/>
            <a:scene3d>
              <a:camera prst="legacyObliqueTopRight"/>
              <a:lightRig rig="legacyNormal3" dir="l"/>
            </a:scene3d>
            <a:sp3d extrusionH="49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sz="1600">
                <a:cs typeface="Arial" charset="0"/>
              </a:endParaRPr>
            </a:p>
          </p:txBody>
        </p:sp>
        <p:sp>
          <p:nvSpPr>
            <p:cNvPr id="17441" name="Text Box 17"/>
            <p:cNvSpPr txBox="1">
              <a:spLocks noChangeArrowheads="1"/>
            </p:cNvSpPr>
            <p:nvPr/>
          </p:nvSpPr>
          <p:spPr bwMode="auto">
            <a:xfrm>
              <a:off x="3648" y="3375"/>
              <a:ext cx="76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Thanks to rehabilitation investments?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67125" y="2209800"/>
            <a:ext cx="2524125" cy="2286000"/>
            <a:chOff x="2132" y="1392"/>
            <a:chExt cx="1468" cy="1440"/>
          </a:xfrm>
        </p:grpSpPr>
        <p:sp>
          <p:nvSpPr>
            <p:cNvPr id="1213459" name="Oval 19"/>
            <p:cNvSpPr>
              <a:spLocks noChangeArrowheads="1"/>
            </p:cNvSpPr>
            <p:nvPr/>
          </p:nvSpPr>
          <p:spPr bwMode="auto">
            <a:xfrm>
              <a:off x="2160" y="1392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53999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round/>
              <a:headEnd/>
              <a:tailEnd/>
            </a:ln>
            <a:effectLst/>
            <a:scene3d>
              <a:camera prst="legacyObliqueTopRight"/>
              <a:lightRig rig="legacyNormal3" dir="l"/>
            </a:scene3d>
            <a:sp3d extrusionH="492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sz="1600">
                <a:cs typeface="Arial" charset="0"/>
              </a:endParaRPr>
            </a:p>
          </p:txBody>
        </p:sp>
        <p:sp>
          <p:nvSpPr>
            <p:cNvPr id="17437" name="Text Box 20"/>
            <p:cNvSpPr txBox="1">
              <a:spLocks noChangeArrowheads="1"/>
            </p:cNvSpPr>
            <p:nvPr/>
          </p:nvSpPr>
          <p:spPr bwMode="auto">
            <a:xfrm>
              <a:off x="2132" y="1680"/>
              <a:ext cx="13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Suffering is alleviated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457700" y="3505200"/>
            <a:ext cx="2532063" cy="2286000"/>
            <a:chOff x="2592" y="2208"/>
            <a:chExt cx="1472" cy="1440"/>
          </a:xfrm>
        </p:grpSpPr>
        <p:sp>
          <p:nvSpPr>
            <p:cNvPr id="1213462" name="Oval 22"/>
            <p:cNvSpPr>
              <a:spLocks noChangeArrowheads="1"/>
            </p:cNvSpPr>
            <p:nvPr/>
          </p:nvSpPr>
          <p:spPr bwMode="auto">
            <a:xfrm>
              <a:off x="2592" y="2208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>
                    <a:alpha val="64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round/>
              <a:headEnd/>
              <a:tailEnd/>
            </a:ln>
            <a:effectLst/>
            <a:scene3d>
              <a:camera prst="legacyObliqueTopRight"/>
              <a:lightRig rig="legacyNormal3" dir="l"/>
            </a:scene3d>
            <a:sp3d extrusionH="49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sz="1600">
                <a:cs typeface="Arial" charset="0"/>
              </a:endParaRPr>
            </a:p>
          </p:txBody>
        </p:sp>
        <p:sp>
          <p:nvSpPr>
            <p:cNvPr id="17433" name="Text Box 23"/>
            <p:cNvSpPr txBox="1">
              <a:spLocks noChangeArrowheads="1"/>
            </p:cNvSpPr>
            <p:nvPr/>
          </p:nvSpPr>
          <p:spPr bwMode="auto">
            <a:xfrm>
              <a:off x="2672" y="2706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Communities adapt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to change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806700" y="3505200"/>
            <a:ext cx="2641600" cy="2286000"/>
            <a:chOff x="1632" y="2208"/>
            <a:chExt cx="1536" cy="1440"/>
          </a:xfrm>
        </p:grpSpPr>
        <p:sp>
          <p:nvSpPr>
            <p:cNvPr id="1213465" name="Oval 25"/>
            <p:cNvSpPr>
              <a:spLocks noChangeArrowheads="1"/>
            </p:cNvSpPr>
            <p:nvPr/>
          </p:nvSpPr>
          <p:spPr bwMode="auto">
            <a:xfrm>
              <a:off x="1728" y="2208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>
                    <a:alpha val="53999"/>
                  </a:srgb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round/>
              <a:headEnd/>
              <a:tailEnd/>
            </a:ln>
            <a:effectLst/>
            <a:scene3d>
              <a:camera prst="legacyObliqueTopRight"/>
              <a:lightRig rig="legacyNormal3" dir="l"/>
            </a:scene3d>
            <a:sp3d extrusionH="49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sz="1600">
                <a:cs typeface="Arial" charset="0"/>
              </a:endParaRPr>
            </a:p>
          </p:txBody>
        </p:sp>
        <p:sp>
          <p:nvSpPr>
            <p:cNvPr id="17429" name="Text Box 26"/>
            <p:cNvSpPr txBox="1">
              <a:spLocks noChangeArrowheads="1"/>
            </p:cNvSpPr>
            <p:nvPr/>
          </p:nvSpPr>
          <p:spPr bwMode="auto">
            <a:xfrm>
              <a:off x="1632" y="2736"/>
              <a:ext cx="13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Poverty patterns change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375150" y="3657600"/>
            <a:ext cx="1320800" cy="760413"/>
            <a:chOff x="768" y="1344"/>
            <a:chExt cx="768" cy="479"/>
          </a:xfrm>
        </p:grpSpPr>
        <p:grpSp>
          <p:nvGrpSpPr>
            <p:cNvPr id="17420" name="Group 34"/>
            <p:cNvGrpSpPr>
              <a:grpSpLocks/>
            </p:cNvGrpSpPr>
            <p:nvPr/>
          </p:nvGrpSpPr>
          <p:grpSpPr bwMode="auto">
            <a:xfrm>
              <a:off x="816" y="1344"/>
              <a:ext cx="547" cy="479"/>
              <a:chOff x="2606" y="2352"/>
              <a:chExt cx="547" cy="479"/>
            </a:xfrm>
          </p:grpSpPr>
          <p:sp>
            <p:nvSpPr>
              <p:cNvPr id="17423" name="Freeform 35"/>
              <p:cNvSpPr>
                <a:spLocks/>
              </p:cNvSpPr>
              <p:nvPr/>
            </p:nvSpPr>
            <p:spPr bwMode="auto">
              <a:xfrm>
                <a:off x="2606" y="2778"/>
                <a:ext cx="547" cy="53"/>
              </a:xfrm>
              <a:custGeom>
                <a:avLst/>
                <a:gdLst>
                  <a:gd name="T0" fmla="*/ 0 w 547"/>
                  <a:gd name="T1" fmla="*/ 2 h 53"/>
                  <a:gd name="T2" fmla="*/ 48 w 547"/>
                  <a:gd name="T3" fmla="*/ 17 h 53"/>
                  <a:gd name="T4" fmla="*/ 87 w 547"/>
                  <a:gd name="T5" fmla="*/ 27 h 53"/>
                  <a:gd name="T6" fmla="*/ 126 w 547"/>
                  <a:gd name="T7" fmla="*/ 39 h 53"/>
                  <a:gd name="T8" fmla="*/ 153 w 547"/>
                  <a:gd name="T9" fmla="*/ 44 h 53"/>
                  <a:gd name="T10" fmla="*/ 193 w 547"/>
                  <a:gd name="T11" fmla="*/ 50 h 53"/>
                  <a:gd name="T12" fmla="*/ 265 w 547"/>
                  <a:gd name="T13" fmla="*/ 53 h 53"/>
                  <a:gd name="T14" fmla="*/ 324 w 547"/>
                  <a:gd name="T15" fmla="*/ 51 h 53"/>
                  <a:gd name="T16" fmla="*/ 363 w 547"/>
                  <a:gd name="T17" fmla="*/ 48 h 53"/>
                  <a:gd name="T18" fmla="*/ 414 w 547"/>
                  <a:gd name="T19" fmla="*/ 42 h 53"/>
                  <a:gd name="T20" fmla="*/ 472 w 547"/>
                  <a:gd name="T21" fmla="*/ 26 h 53"/>
                  <a:gd name="T22" fmla="*/ 547 w 547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7"/>
                  <a:gd name="T37" fmla="*/ 0 h 53"/>
                  <a:gd name="T38" fmla="*/ 547 w 547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7" h="53">
                    <a:moveTo>
                      <a:pt x="0" y="2"/>
                    </a:moveTo>
                    <a:lnTo>
                      <a:pt x="48" y="17"/>
                    </a:lnTo>
                    <a:lnTo>
                      <a:pt x="87" y="27"/>
                    </a:lnTo>
                    <a:lnTo>
                      <a:pt x="126" y="39"/>
                    </a:lnTo>
                    <a:lnTo>
                      <a:pt x="153" y="44"/>
                    </a:lnTo>
                    <a:lnTo>
                      <a:pt x="193" y="50"/>
                    </a:lnTo>
                    <a:lnTo>
                      <a:pt x="265" y="53"/>
                    </a:lnTo>
                    <a:lnTo>
                      <a:pt x="324" y="51"/>
                    </a:lnTo>
                    <a:lnTo>
                      <a:pt x="363" y="48"/>
                    </a:lnTo>
                    <a:lnTo>
                      <a:pt x="414" y="42"/>
                    </a:lnTo>
                    <a:lnTo>
                      <a:pt x="472" y="26"/>
                    </a:lnTo>
                    <a:lnTo>
                      <a:pt x="547" y="0"/>
                    </a:lnTo>
                  </a:path>
                </a:pathLst>
              </a:cu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4" name="Freeform 36"/>
              <p:cNvSpPr>
                <a:spLocks/>
              </p:cNvSpPr>
              <p:nvPr/>
            </p:nvSpPr>
            <p:spPr bwMode="auto">
              <a:xfrm>
                <a:off x="2609" y="2352"/>
                <a:ext cx="271" cy="426"/>
              </a:xfrm>
              <a:custGeom>
                <a:avLst/>
                <a:gdLst>
                  <a:gd name="T0" fmla="*/ 0 w 271"/>
                  <a:gd name="T1" fmla="*/ 426 h 426"/>
                  <a:gd name="T2" fmla="*/ 10 w 271"/>
                  <a:gd name="T3" fmla="*/ 378 h 426"/>
                  <a:gd name="T4" fmla="*/ 25 w 271"/>
                  <a:gd name="T5" fmla="*/ 329 h 426"/>
                  <a:gd name="T6" fmla="*/ 49 w 271"/>
                  <a:gd name="T7" fmla="*/ 272 h 426"/>
                  <a:gd name="T8" fmla="*/ 73 w 271"/>
                  <a:gd name="T9" fmla="*/ 224 h 426"/>
                  <a:gd name="T10" fmla="*/ 102 w 271"/>
                  <a:gd name="T11" fmla="*/ 180 h 426"/>
                  <a:gd name="T12" fmla="*/ 126 w 271"/>
                  <a:gd name="T13" fmla="*/ 141 h 426"/>
                  <a:gd name="T14" fmla="*/ 157 w 271"/>
                  <a:gd name="T15" fmla="*/ 107 h 426"/>
                  <a:gd name="T16" fmla="*/ 190 w 271"/>
                  <a:gd name="T17" fmla="*/ 72 h 426"/>
                  <a:gd name="T18" fmla="*/ 231 w 271"/>
                  <a:gd name="T19" fmla="*/ 33 h 426"/>
                  <a:gd name="T20" fmla="*/ 271 w 271"/>
                  <a:gd name="T21" fmla="*/ 0 h 4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1"/>
                  <a:gd name="T34" fmla="*/ 0 h 426"/>
                  <a:gd name="T35" fmla="*/ 271 w 271"/>
                  <a:gd name="T36" fmla="*/ 426 h 4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1" h="426">
                    <a:moveTo>
                      <a:pt x="0" y="426"/>
                    </a:moveTo>
                    <a:lnTo>
                      <a:pt x="10" y="378"/>
                    </a:lnTo>
                    <a:lnTo>
                      <a:pt x="25" y="329"/>
                    </a:lnTo>
                    <a:lnTo>
                      <a:pt x="49" y="272"/>
                    </a:lnTo>
                    <a:lnTo>
                      <a:pt x="73" y="224"/>
                    </a:lnTo>
                    <a:lnTo>
                      <a:pt x="102" y="180"/>
                    </a:lnTo>
                    <a:lnTo>
                      <a:pt x="126" y="141"/>
                    </a:lnTo>
                    <a:lnTo>
                      <a:pt x="157" y="107"/>
                    </a:lnTo>
                    <a:lnTo>
                      <a:pt x="190" y="72"/>
                    </a:lnTo>
                    <a:lnTo>
                      <a:pt x="231" y="33"/>
                    </a:lnTo>
                    <a:lnTo>
                      <a:pt x="271" y="0"/>
                    </a:lnTo>
                  </a:path>
                </a:pathLst>
              </a:cu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5" name="Freeform 37"/>
              <p:cNvSpPr>
                <a:spLocks/>
              </p:cNvSpPr>
              <p:nvPr/>
            </p:nvSpPr>
            <p:spPr bwMode="auto">
              <a:xfrm>
                <a:off x="2880" y="2352"/>
                <a:ext cx="272" cy="423"/>
              </a:xfrm>
              <a:custGeom>
                <a:avLst/>
                <a:gdLst>
                  <a:gd name="T0" fmla="*/ 0 w 272"/>
                  <a:gd name="T1" fmla="*/ 0 h 423"/>
                  <a:gd name="T2" fmla="*/ 26 w 272"/>
                  <a:gd name="T3" fmla="*/ 20 h 423"/>
                  <a:gd name="T4" fmla="*/ 50 w 272"/>
                  <a:gd name="T5" fmla="*/ 41 h 423"/>
                  <a:gd name="T6" fmla="*/ 71 w 272"/>
                  <a:gd name="T7" fmla="*/ 60 h 423"/>
                  <a:gd name="T8" fmla="*/ 96 w 272"/>
                  <a:gd name="T9" fmla="*/ 86 h 423"/>
                  <a:gd name="T10" fmla="*/ 119 w 272"/>
                  <a:gd name="T11" fmla="*/ 110 h 423"/>
                  <a:gd name="T12" fmla="*/ 138 w 272"/>
                  <a:gd name="T13" fmla="*/ 137 h 423"/>
                  <a:gd name="T14" fmla="*/ 159 w 272"/>
                  <a:gd name="T15" fmla="*/ 165 h 423"/>
                  <a:gd name="T16" fmla="*/ 183 w 272"/>
                  <a:gd name="T17" fmla="*/ 203 h 423"/>
                  <a:gd name="T18" fmla="*/ 200 w 272"/>
                  <a:gd name="T19" fmla="*/ 233 h 423"/>
                  <a:gd name="T20" fmla="*/ 215 w 272"/>
                  <a:gd name="T21" fmla="*/ 261 h 423"/>
                  <a:gd name="T22" fmla="*/ 227 w 272"/>
                  <a:gd name="T23" fmla="*/ 285 h 423"/>
                  <a:gd name="T24" fmla="*/ 237 w 272"/>
                  <a:gd name="T25" fmla="*/ 311 h 423"/>
                  <a:gd name="T26" fmla="*/ 257 w 272"/>
                  <a:gd name="T27" fmla="*/ 366 h 423"/>
                  <a:gd name="T28" fmla="*/ 272 w 272"/>
                  <a:gd name="T29" fmla="*/ 423 h 4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2"/>
                  <a:gd name="T46" fmla="*/ 0 h 423"/>
                  <a:gd name="T47" fmla="*/ 272 w 272"/>
                  <a:gd name="T48" fmla="*/ 423 h 4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2" h="423">
                    <a:moveTo>
                      <a:pt x="0" y="0"/>
                    </a:moveTo>
                    <a:lnTo>
                      <a:pt x="26" y="20"/>
                    </a:lnTo>
                    <a:lnTo>
                      <a:pt x="50" y="41"/>
                    </a:lnTo>
                    <a:lnTo>
                      <a:pt x="71" y="60"/>
                    </a:lnTo>
                    <a:lnTo>
                      <a:pt x="96" y="86"/>
                    </a:lnTo>
                    <a:lnTo>
                      <a:pt x="119" y="110"/>
                    </a:lnTo>
                    <a:lnTo>
                      <a:pt x="138" y="137"/>
                    </a:lnTo>
                    <a:lnTo>
                      <a:pt x="159" y="165"/>
                    </a:lnTo>
                    <a:lnTo>
                      <a:pt x="183" y="203"/>
                    </a:lnTo>
                    <a:lnTo>
                      <a:pt x="200" y="233"/>
                    </a:lnTo>
                    <a:lnTo>
                      <a:pt x="215" y="261"/>
                    </a:lnTo>
                    <a:lnTo>
                      <a:pt x="227" y="285"/>
                    </a:lnTo>
                    <a:lnTo>
                      <a:pt x="237" y="311"/>
                    </a:lnTo>
                    <a:lnTo>
                      <a:pt x="257" y="366"/>
                    </a:lnTo>
                    <a:lnTo>
                      <a:pt x="272" y="423"/>
                    </a:lnTo>
                  </a:path>
                </a:pathLst>
              </a:cu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421" name="Freeform 38"/>
            <p:cNvSpPr>
              <a:spLocks/>
            </p:cNvSpPr>
            <p:nvPr/>
          </p:nvSpPr>
          <p:spPr bwMode="auto">
            <a:xfrm>
              <a:off x="821" y="1350"/>
              <a:ext cx="540" cy="437"/>
            </a:xfrm>
            <a:custGeom>
              <a:avLst/>
              <a:gdLst>
                <a:gd name="T0" fmla="*/ 0 w 540"/>
                <a:gd name="T1" fmla="*/ 419 h 437"/>
                <a:gd name="T2" fmla="*/ 39 w 540"/>
                <a:gd name="T3" fmla="*/ 350 h 437"/>
                <a:gd name="T4" fmla="*/ 87 w 540"/>
                <a:gd name="T5" fmla="*/ 272 h 437"/>
                <a:gd name="T6" fmla="*/ 123 w 540"/>
                <a:gd name="T7" fmla="*/ 225 h 437"/>
                <a:gd name="T8" fmla="*/ 168 w 540"/>
                <a:gd name="T9" fmla="*/ 144 h 437"/>
                <a:gd name="T10" fmla="*/ 244 w 540"/>
                <a:gd name="T11" fmla="*/ 26 h 437"/>
                <a:gd name="T12" fmla="*/ 271 w 540"/>
                <a:gd name="T13" fmla="*/ 0 h 437"/>
                <a:gd name="T14" fmla="*/ 364 w 540"/>
                <a:gd name="T15" fmla="*/ 137 h 437"/>
                <a:gd name="T16" fmla="*/ 495 w 540"/>
                <a:gd name="T17" fmla="*/ 329 h 437"/>
                <a:gd name="T18" fmla="*/ 540 w 540"/>
                <a:gd name="T19" fmla="*/ 419 h 437"/>
                <a:gd name="T20" fmla="*/ 270 w 540"/>
                <a:gd name="T21" fmla="*/ 437 h 437"/>
                <a:gd name="T22" fmla="*/ 0 w 540"/>
                <a:gd name="T23" fmla="*/ 419 h 4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0"/>
                <a:gd name="T37" fmla="*/ 0 h 437"/>
                <a:gd name="T38" fmla="*/ 540 w 540"/>
                <a:gd name="T39" fmla="*/ 437 h 4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0" h="437">
                  <a:moveTo>
                    <a:pt x="0" y="419"/>
                  </a:moveTo>
                  <a:cubicBezTo>
                    <a:pt x="14" y="396"/>
                    <a:pt x="23" y="372"/>
                    <a:pt x="39" y="350"/>
                  </a:cubicBezTo>
                  <a:cubicBezTo>
                    <a:pt x="57" y="326"/>
                    <a:pt x="69" y="296"/>
                    <a:pt x="87" y="272"/>
                  </a:cubicBezTo>
                  <a:cubicBezTo>
                    <a:pt x="98" y="256"/>
                    <a:pt x="115" y="243"/>
                    <a:pt x="123" y="225"/>
                  </a:cubicBezTo>
                  <a:cubicBezTo>
                    <a:pt x="136" y="204"/>
                    <a:pt x="143" y="182"/>
                    <a:pt x="168" y="144"/>
                  </a:cubicBezTo>
                  <a:lnTo>
                    <a:pt x="244" y="26"/>
                  </a:lnTo>
                  <a:lnTo>
                    <a:pt x="271" y="0"/>
                  </a:lnTo>
                  <a:lnTo>
                    <a:pt x="364" y="137"/>
                  </a:lnTo>
                  <a:lnTo>
                    <a:pt x="495" y="329"/>
                  </a:lnTo>
                  <a:lnTo>
                    <a:pt x="540" y="419"/>
                  </a:lnTo>
                  <a:lnTo>
                    <a:pt x="270" y="437"/>
                  </a:lnTo>
                  <a:lnTo>
                    <a:pt x="0" y="419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2" name="Text Box 39"/>
            <p:cNvSpPr txBox="1">
              <a:spLocks noChangeArrowheads="1"/>
            </p:cNvSpPr>
            <p:nvPr/>
          </p:nvSpPr>
          <p:spPr bwMode="auto">
            <a:xfrm>
              <a:off x="768" y="1584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cs typeface="Arial" charset="0"/>
                </a:rPr>
                <a:t>    LRRD</a:t>
              </a:r>
            </a:p>
          </p:txBody>
        </p:sp>
      </p:grpSp>
      <p:sp>
        <p:nvSpPr>
          <p:cNvPr id="17417" name="ZoneTexte 26"/>
          <p:cNvSpPr txBox="1">
            <a:spLocks noChangeArrowheads="1"/>
          </p:cNvSpPr>
          <p:nvPr/>
        </p:nvSpPr>
        <p:spPr bwMode="auto">
          <a:xfrm>
            <a:off x="666750" y="785813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418" name="ZoneTexte 27"/>
          <p:cNvSpPr txBox="1">
            <a:spLocks noChangeArrowheads="1"/>
          </p:cNvSpPr>
          <p:nvPr/>
        </p:nvSpPr>
        <p:spPr bwMode="auto">
          <a:xfrm>
            <a:off x="7881973" y="2906725"/>
            <a:ext cx="2143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The challenge of LRRD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evaluation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r>
              <a:rPr lang="fr-FR" sz="2400" dirty="0" err="1" smtClean="0">
                <a:solidFill>
                  <a:schemeClr val="bg2">
                    <a:lumMod val="75000"/>
                  </a:schemeClr>
                </a:solidFill>
              </a:rPr>
              <a:t>only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part of the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picture</a:t>
            </a:r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1381100" y="285728"/>
            <a:ext cx="688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Evaluation, </a:t>
            </a:r>
            <a:r>
              <a:rPr lang="fr-FR" sz="1600" dirty="0" err="1">
                <a:solidFill>
                  <a:schemeClr val="bg2">
                    <a:lumMod val="75000"/>
                  </a:schemeClr>
                </a:solidFill>
              </a:rPr>
              <a:t>particularly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 « joint » </a:t>
            </a:r>
            <a:r>
              <a:rPr lang="fr-FR" sz="1600" dirty="0" err="1">
                <a:solidFill>
                  <a:schemeClr val="bg2">
                    <a:lumMod val="75000"/>
                  </a:schemeClr>
                </a:solidFill>
              </a:rPr>
              <a:t>evaluation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bg2">
                    <a:lumMod val="75000"/>
                  </a:schemeClr>
                </a:solidFill>
              </a:rPr>
              <a:t>seeks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fr-FR" sz="1600" dirty="0" err="1">
                <a:solidFill>
                  <a:schemeClr val="bg2">
                    <a:lumMod val="75000"/>
                  </a:schemeClr>
                </a:solidFill>
              </a:rPr>
              <a:t>link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 assistance and change…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67100" y="2744788"/>
            <a:ext cx="3130550" cy="2741612"/>
            <a:chOff x="2016" y="1729"/>
            <a:chExt cx="1820" cy="1727"/>
          </a:xfrm>
        </p:grpSpPr>
        <p:sp>
          <p:nvSpPr>
            <p:cNvPr id="18457" name="Oval 24"/>
            <p:cNvSpPr>
              <a:spLocks noChangeArrowheads="1"/>
            </p:cNvSpPr>
            <p:nvPr/>
          </p:nvSpPr>
          <p:spPr bwMode="auto">
            <a:xfrm>
              <a:off x="2016" y="1729"/>
              <a:ext cx="1727" cy="1727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cs typeface="Arial" charset="0"/>
              </a:endParaRPr>
            </a:p>
          </p:txBody>
        </p:sp>
        <p:sp>
          <p:nvSpPr>
            <p:cNvPr id="1423368" name="Text Box 8"/>
            <p:cNvSpPr txBox="1">
              <a:spLocks noChangeArrowheads="1"/>
            </p:cNvSpPr>
            <p:nvPr/>
          </p:nvSpPr>
          <p:spPr bwMode="auto">
            <a:xfrm>
              <a:off x="2477" y="2380"/>
              <a:ext cx="135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bg2">
                      <a:lumMod val="75000"/>
                    </a:schemeClr>
                  </a:solidFill>
                  <a:cs typeface="Arial" charset="0"/>
                </a:rPr>
                <a:t>Case Study &amp; Preparation</a:t>
              </a:r>
            </a:p>
          </p:txBody>
        </p:sp>
      </p:grp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4381496" y="2857496"/>
            <a:ext cx="12541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Mobilisation</a:t>
            </a:r>
            <a:endParaRPr lang="en-US" dirty="0" smtClean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&amp; Planning</a:t>
            </a:r>
          </a:p>
        </p:txBody>
      </p:sp>
      <p:sp>
        <p:nvSpPr>
          <p:cNvPr id="1423372" name="Text Box 12"/>
          <p:cNvSpPr txBox="1">
            <a:spLocks noChangeArrowheads="1"/>
          </p:cNvSpPr>
          <p:nvPr/>
        </p:nvSpPr>
        <p:spPr bwMode="auto">
          <a:xfrm>
            <a:off x="3452802" y="4438659"/>
            <a:ext cx="123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Documents</a:t>
            </a:r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5445140" y="4438659"/>
            <a:ext cx="165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Interviews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470275" y="3187700"/>
            <a:ext cx="2622550" cy="2136775"/>
            <a:chOff x="2018" y="2008"/>
            <a:chExt cx="1525" cy="1346"/>
          </a:xfrm>
        </p:grpSpPr>
        <p:sp>
          <p:nvSpPr>
            <p:cNvPr id="18454" name="Freeform 25"/>
            <p:cNvSpPr>
              <a:spLocks/>
            </p:cNvSpPr>
            <p:nvPr/>
          </p:nvSpPr>
          <p:spPr bwMode="auto">
            <a:xfrm rot="-7166435">
              <a:off x="2136" y="1992"/>
              <a:ext cx="431" cy="667"/>
            </a:xfrm>
            <a:custGeom>
              <a:avLst/>
              <a:gdLst>
                <a:gd name="T0" fmla="*/ 6376 w 304"/>
                <a:gd name="T1" fmla="*/ 261 h 750"/>
                <a:gd name="T2" fmla="*/ 7021 w 304"/>
                <a:gd name="T3" fmla="*/ 180 h 750"/>
                <a:gd name="T4" fmla="*/ 6458 w 304"/>
                <a:gd name="T5" fmla="*/ 118 h 750"/>
                <a:gd name="T6" fmla="*/ 4303 w 304"/>
                <a:gd name="T7" fmla="*/ 53 h 750"/>
                <a:gd name="T8" fmla="*/ 0 w 304"/>
                <a:gd name="T9" fmla="*/ 0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750"/>
                <a:gd name="T17" fmla="*/ 304 w 304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750">
                  <a:moveTo>
                    <a:pt x="276" y="750"/>
                  </a:moveTo>
                  <a:cubicBezTo>
                    <a:pt x="280" y="711"/>
                    <a:pt x="302" y="585"/>
                    <a:pt x="303" y="516"/>
                  </a:cubicBezTo>
                  <a:cubicBezTo>
                    <a:pt x="304" y="447"/>
                    <a:pt x="298" y="397"/>
                    <a:pt x="279" y="336"/>
                  </a:cubicBezTo>
                  <a:cubicBezTo>
                    <a:pt x="260" y="275"/>
                    <a:pt x="233" y="209"/>
                    <a:pt x="186" y="153"/>
                  </a:cubicBezTo>
                  <a:cubicBezTo>
                    <a:pt x="139" y="97"/>
                    <a:pt x="39" y="32"/>
                    <a:pt x="0" y="0"/>
                  </a:cubicBezTo>
                </a:path>
              </a:pathLst>
            </a:custGeom>
            <a:noFill/>
            <a:ln w="1016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5" name="Freeform 26"/>
            <p:cNvSpPr>
              <a:spLocks/>
            </p:cNvSpPr>
            <p:nvPr/>
          </p:nvSpPr>
          <p:spPr bwMode="auto">
            <a:xfrm>
              <a:off x="2304" y="3024"/>
              <a:ext cx="1164" cy="330"/>
            </a:xfrm>
            <a:custGeom>
              <a:avLst/>
              <a:gdLst>
                <a:gd name="T0" fmla="*/ 0 w 1164"/>
                <a:gd name="T1" fmla="*/ 0 h 330"/>
                <a:gd name="T2" fmla="*/ 261 w 1164"/>
                <a:gd name="T3" fmla="*/ 258 h 330"/>
                <a:gd name="T4" fmla="*/ 573 w 1164"/>
                <a:gd name="T5" fmla="*/ 330 h 330"/>
                <a:gd name="T6" fmla="*/ 861 w 1164"/>
                <a:gd name="T7" fmla="*/ 261 h 330"/>
                <a:gd name="T8" fmla="*/ 1164 w 1164"/>
                <a:gd name="T9" fmla="*/ 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"/>
                <a:gd name="T16" fmla="*/ 0 h 330"/>
                <a:gd name="T17" fmla="*/ 1164 w 11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" h="330">
                  <a:moveTo>
                    <a:pt x="0" y="0"/>
                  </a:moveTo>
                  <a:cubicBezTo>
                    <a:pt x="44" y="43"/>
                    <a:pt x="166" y="203"/>
                    <a:pt x="261" y="258"/>
                  </a:cubicBezTo>
                  <a:cubicBezTo>
                    <a:pt x="356" y="313"/>
                    <a:pt x="473" y="330"/>
                    <a:pt x="573" y="330"/>
                  </a:cubicBezTo>
                  <a:cubicBezTo>
                    <a:pt x="673" y="330"/>
                    <a:pt x="763" y="314"/>
                    <a:pt x="861" y="261"/>
                  </a:cubicBezTo>
                  <a:cubicBezTo>
                    <a:pt x="959" y="208"/>
                    <a:pt x="1101" y="61"/>
                    <a:pt x="1164" y="9"/>
                  </a:cubicBezTo>
                </a:path>
              </a:pathLst>
            </a:custGeom>
            <a:noFill/>
            <a:ln w="1016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6" name="Freeform 27"/>
            <p:cNvSpPr>
              <a:spLocks/>
            </p:cNvSpPr>
            <p:nvPr/>
          </p:nvSpPr>
          <p:spPr bwMode="auto">
            <a:xfrm rot="-569835">
              <a:off x="3208" y="2008"/>
              <a:ext cx="335" cy="680"/>
            </a:xfrm>
            <a:custGeom>
              <a:avLst/>
              <a:gdLst>
                <a:gd name="T0" fmla="*/ 662 w 304"/>
                <a:gd name="T1" fmla="*/ 311 h 750"/>
                <a:gd name="T2" fmla="*/ 726 w 304"/>
                <a:gd name="T3" fmla="*/ 214 h 750"/>
                <a:gd name="T4" fmla="*/ 667 w 304"/>
                <a:gd name="T5" fmla="*/ 140 h 750"/>
                <a:gd name="T6" fmla="*/ 445 w 304"/>
                <a:gd name="T7" fmla="*/ 63 h 750"/>
                <a:gd name="T8" fmla="*/ 0 w 304"/>
                <a:gd name="T9" fmla="*/ 0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750"/>
                <a:gd name="T17" fmla="*/ 304 w 304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750">
                  <a:moveTo>
                    <a:pt x="276" y="750"/>
                  </a:moveTo>
                  <a:cubicBezTo>
                    <a:pt x="280" y="711"/>
                    <a:pt x="302" y="585"/>
                    <a:pt x="303" y="516"/>
                  </a:cubicBezTo>
                  <a:cubicBezTo>
                    <a:pt x="304" y="447"/>
                    <a:pt x="298" y="397"/>
                    <a:pt x="279" y="336"/>
                  </a:cubicBezTo>
                  <a:cubicBezTo>
                    <a:pt x="260" y="275"/>
                    <a:pt x="233" y="209"/>
                    <a:pt x="186" y="153"/>
                  </a:cubicBezTo>
                  <a:cubicBezTo>
                    <a:pt x="139" y="97"/>
                    <a:pt x="39" y="32"/>
                    <a:pt x="0" y="0"/>
                  </a:cubicBezTo>
                </a:path>
              </a:pathLst>
            </a:custGeom>
            <a:noFill/>
            <a:ln w="1016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39" name="Group 2"/>
          <p:cNvGrpSpPr>
            <a:grpSpLocks/>
          </p:cNvGrpSpPr>
          <p:nvPr/>
        </p:nvGrpSpPr>
        <p:grpSpPr bwMode="auto">
          <a:xfrm>
            <a:off x="1809750" y="76200"/>
            <a:ext cx="6438900" cy="838200"/>
            <a:chOff x="1728" y="48"/>
            <a:chExt cx="3744" cy="528"/>
          </a:xfrm>
        </p:grpSpPr>
        <p:sp>
          <p:nvSpPr>
            <p:cNvPr id="1111043" name="Rectangle 3"/>
            <p:cNvSpPr>
              <a:spLocks noChangeArrowheads="1"/>
            </p:cNvSpPr>
            <p:nvPr/>
          </p:nvSpPr>
          <p:spPr bwMode="auto">
            <a:xfrm>
              <a:off x="1728" y="144"/>
              <a:ext cx="3744" cy="33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73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66">
                  <a:alpha val="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8452" name="Rectangle 4"/>
            <p:cNvSpPr>
              <a:spLocks noChangeArrowheads="1"/>
            </p:cNvSpPr>
            <p:nvPr/>
          </p:nvSpPr>
          <p:spPr bwMode="auto">
            <a:xfrm>
              <a:off x="1728" y="480"/>
              <a:ext cx="3744" cy="96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cs typeface="Arial" charset="0"/>
              </a:endParaRPr>
            </a:p>
          </p:txBody>
        </p:sp>
        <p:sp>
          <p:nvSpPr>
            <p:cNvPr id="18453" name="Rectangle 5"/>
            <p:cNvSpPr>
              <a:spLocks noChangeArrowheads="1"/>
            </p:cNvSpPr>
            <p:nvPr/>
          </p:nvSpPr>
          <p:spPr bwMode="auto">
            <a:xfrm>
              <a:off x="1728" y="48"/>
              <a:ext cx="3744" cy="96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cs typeface="Arial" charset="0"/>
              </a:endParaRPr>
            </a:p>
          </p:txBody>
        </p:sp>
      </p:grpSp>
      <p:sp>
        <p:nvSpPr>
          <p:cNvPr id="1111046" name="Rectangle 6"/>
          <p:cNvSpPr>
            <a:spLocks noChangeArrowheads="1"/>
          </p:cNvSpPr>
          <p:nvPr/>
        </p:nvSpPr>
        <p:spPr bwMode="auto">
          <a:xfrm>
            <a:off x="2895600" y="228600"/>
            <a:ext cx="52006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Evaluation Methodology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09668" y="3500438"/>
            <a:ext cx="2743200" cy="685800"/>
            <a:chOff x="240" y="1488"/>
            <a:chExt cx="1728" cy="432"/>
          </a:xfrm>
        </p:grpSpPr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288" y="1488"/>
              <a:ext cx="1632" cy="43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450" name="Text Box 15"/>
            <p:cNvSpPr txBox="1">
              <a:spLocks noChangeArrowheads="1"/>
            </p:cNvSpPr>
            <p:nvPr/>
          </p:nvSpPr>
          <p:spPr bwMode="auto">
            <a:xfrm>
              <a:off x="240" y="1584"/>
              <a:ext cx="1728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  Qualitative Inquiry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66792" y="5857875"/>
            <a:ext cx="2743200" cy="685800"/>
            <a:chOff x="240" y="3216"/>
            <a:chExt cx="1728" cy="432"/>
          </a:xfrm>
        </p:grpSpPr>
        <p:sp>
          <p:nvSpPr>
            <p:cNvPr id="18447" name="Rectangle 14"/>
            <p:cNvSpPr>
              <a:spLocks noChangeArrowheads="1"/>
            </p:cNvSpPr>
            <p:nvPr/>
          </p:nvSpPr>
          <p:spPr bwMode="auto">
            <a:xfrm>
              <a:off x="336" y="3216"/>
              <a:ext cx="1632" cy="432"/>
            </a:xfrm>
            <a:prstGeom prst="rect">
              <a:avLst/>
            </a:prstGeom>
            <a:gradFill rotWithShape="1">
              <a:gsLst>
                <a:gs pos="0">
                  <a:srgbClr val="5E1800"/>
                </a:gs>
                <a:gs pos="5000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8" name="Text Box 27"/>
            <p:cNvSpPr txBox="1">
              <a:spLocks noChangeArrowheads="1"/>
            </p:cNvSpPr>
            <p:nvPr/>
          </p:nvSpPr>
          <p:spPr bwMode="auto">
            <a:xfrm>
              <a:off x="240" y="3312"/>
              <a:ext cx="1728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</a:rPr>
                <a:t>    Quantitative Survey</a:t>
              </a:r>
            </a:p>
          </p:txBody>
        </p:sp>
      </p:grp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1219192" y="1357313"/>
            <a:ext cx="2590800" cy="68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FR" sz="1800" dirty="0"/>
              <a:t>Documents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6157938" y="5257800"/>
            <a:ext cx="2581276" cy="1524000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27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800" dirty="0"/>
              <a:t>2,143 </a:t>
            </a:r>
            <a:r>
              <a:rPr lang="fr-FR" sz="1800" dirty="0" err="1"/>
              <a:t>respondents</a:t>
            </a:r>
            <a:r>
              <a:rPr lang="fr-FR" sz="1800" dirty="0"/>
              <a:t> </a:t>
            </a:r>
          </a:p>
          <a:p>
            <a:r>
              <a:rPr lang="fr-FR" sz="1800" dirty="0" err="1"/>
              <a:t>from</a:t>
            </a:r>
            <a:r>
              <a:rPr lang="fr-FR" sz="1800" dirty="0"/>
              <a:t> the tsunami </a:t>
            </a:r>
          </a:p>
          <a:p>
            <a:r>
              <a:rPr lang="fr-FR" sz="1800" dirty="0" err="1"/>
              <a:t>affected</a:t>
            </a:r>
            <a:r>
              <a:rPr lang="fr-FR" sz="1800" dirty="0"/>
              <a:t>  areas </a:t>
            </a:r>
            <a:r>
              <a:rPr lang="fr-FR" sz="1800" dirty="0" err="1"/>
              <a:t>interv</a:t>
            </a:r>
            <a:r>
              <a:rPr lang="fr-FR" sz="1800" dirty="0"/>
              <a:t>. </a:t>
            </a:r>
          </a:p>
          <a:p>
            <a:r>
              <a:rPr lang="fr-FR" sz="1800" dirty="0"/>
              <a:t>on </a:t>
            </a:r>
            <a:r>
              <a:rPr lang="fr-FR" sz="1800" dirty="0" err="1"/>
              <a:t>their</a:t>
            </a:r>
            <a:r>
              <a:rPr lang="fr-FR" sz="1800" dirty="0"/>
              <a:t> perceptions</a:t>
            </a: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6157938" y="1047750"/>
            <a:ext cx="2581276" cy="1524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FR" sz="1800" dirty="0"/>
              <a:t>7,775 documents </a:t>
            </a:r>
          </a:p>
          <a:p>
            <a:pPr>
              <a:defRPr/>
            </a:pPr>
            <a:r>
              <a:rPr lang="fr-FR" sz="1800" dirty="0" err="1"/>
              <a:t>reviewed</a:t>
            </a:r>
            <a:r>
              <a:rPr lang="fr-FR" sz="1800" dirty="0"/>
              <a:t>, 800 </a:t>
            </a:r>
          </a:p>
          <a:p>
            <a:pPr>
              <a:defRPr/>
            </a:pPr>
            <a:r>
              <a:rPr lang="fr-FR" sz="1800" dirty="0" err="1"/>
              <a:t>analysed</a:t>
            </a:r>
            <a:r>
              <a:rPr lang="fr-FR" sz="1800" dirty="0"/>
              <a:t> in </a:t>
            </a:r>
            <a:r>
              <a:rPr lang="fr-FR" sz="1800" dirty="0" err="1"/>
              <a:t>depth</a:t>
            </a:r>
            <a:r>
              <a:rPr lang="fr-FR" sz="1800" dirty="0"/>
              <a:t>. </a:t>
            </a:r>
          </a:p>
          <a:p>
            <a:pPr>
              <a:defRPr/>
            </a:pPr>
            <a:r>
              <a:rPr lang="fr-FR" sz="1800" dirty="0"/>
              <a:t>Bodies of </a:t>
            </a:r>
            <a:r>
              <a:rPr lang="fr-FR" sz="1800" dirty="0" err="1"/>
              <a:t>knowledge</a:t>
            </a:r>
            <a:r>
              <a:rPr lang="fr-FR" sz="1800" dirty="0"/>
              <a:t> </a:t>
            </a:r>
          </a:p>
          <a:p>
            <a:pPr>
              <a:defRPr/>
            </a:pPr>
            <a:r>
              <a:rPr lang="fr-FR" sz="1800" dirty="0" err="1"/>
              <a:t>were</a:t>
            </a:r>
            <a:r>
              <a:rPr lang="fr-FR" sz="1800" dirty="0"/>
              <a:t> </a:t>
            </a:r>
            <a:r>
              <a:rPr lang="fr-FR" sz="1800" dirty="0" err="1"/>
              <a:t>mapped</a:t>
            </a:r>
            <a:r>
              <a:rPr lang="fr-FR" sz="1800" dirty="0"/>
              <a:t>.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6238884" y="3143248"/>
            <a:ext cx="2500330" cy="1524002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2700000" scaled="1"/>
          </a:gra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659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respondents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Interviewed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over </a:t>
            </a:r>
          </a:p>
          <a:p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one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month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three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countries (incl. </a:t>
            </a:r>
          </a:p>
          <a:p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Villages) and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at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HQ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1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1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111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71" grpId="0"/>
      <p:bldP spid="1423371" grpId="1"/>
      <p:bldP spid="1423372" grpId="0"/>
      <p:bldP spid="1423372" grpId="1"/>
      <p:bldP spid="1423373" grpId="0"/>
      <p:bldP spid="1423373" grpId="1"/>
      <p:bldP spid="50" grpId="0" animBg="1"/>
      <p:bldP spid="51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166786" y="509588"/>
            <a:ext cx="8469339" cy="561975"/>
          </a:xfrm>
          <a:noFill/>
          <a:ln>
            <a:solidFill>
              <a:srgbClr val="FFC000"/>
            </a:solidFill>
          </a:ln>
        </p:spPr>
        <p:txBody>
          <a:bodyPr/>
          <a:lstStyle/>
          <a:p>
            <a:r>
              <a:rPr lang="en-GB" sz="2000" u="sng" smtClean="0">
                <a:solidFill>
                  <a:schemeClr val="bg2">
                    <a:lumMod val="75000"/>
                  </a:schemeClr>
                </a:solidFill>
              </a:rPr>
              <a:t>Three steps to the conclusions: </a:t>
            </a:r>
            <a:endParaRPr lang="en-GB" sz="200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1144580" y="1554163"/>
            <a:ext cx="2665412" cy="21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Seven Months </a:t>
            </a: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144580" y="1763713"/>
            <a:ext cx="2665412" cy="43799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endParaRPr lang="en-GB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large Steering Group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From Six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Gov: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Sida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, Netherlands,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Danida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Norad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 + Indonesia &amp; Sri Lanka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A team of 14 consultants   (60% Asian) + local teams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Seven months in total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35" name="AutoShape 21"/>
          <p:cNvSpPr>
            <a:spLocks noChangeArrowheads="1"/>
          </p:cNvSpPr>
          <p:nvPr/>
        </p:nvSpPr>
        <p:spPr bwMode="auto">
          <a:xfrm rot="16200000" flipV="1">
            <a:off x="2693187" y="3534569"/>
            <a:ext cx="2663825" cy="1444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166786" y="509588"/>
            <a:ext cx="8469339" cy="561975"/>
          </a:xfrm>
          <a:noFill/>
          <a:ln>
            <a:solidFill>
              <a:srgbClr val="FFC000"/>
            </a:solidFill>
          </a:ln>
        </p:spPr>
        <p:txBody>
          <a:bodyPr/>
          <a:lstStyle/>
          <a:p>
            <a:r>
              <a:rPr lang="en-GB" sz="2000" u="sng" smtClean="0">
                <a:solidFill>
                  <a:schemeClr val="bg2">
                    <a:lumMod val="75000"/>
                  </a:schemeClr>
                </a:solidFill>
              </a:rPr>
              <a:t>Three steps to the conclusions: </a:t>
            </a:r>
            <a:endParaRPr lang="en-GB" sz="200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1144580" y="1554163"/>
            <a:ext cx="2665412" cy="21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Seven Months </a:t>
            </a: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144580" y="1763713"/>
            <a:ext cx="2665412" cy="43799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A large Steering Group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From Six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Gov: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Sida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, Netherlands,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Danida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Norad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 + Indonesia &amp; Sri Lanka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A team of 14 consultants   (60% Asian) + local teams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Seven months in total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4002088" y="1555750"/>
            <a:ext cx="2665412" cy="21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Seven deliverables</a:t>
            </a:r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4002088" y="1785938"/>
            <a:ext cx="2665412" cy="43576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3 printed reports in 3 languages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 Report on survey results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 4 presentations in Europe and 4 in countries in the region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 A report on learning on the implementation of joint evaluations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35" name="AutoShape 21"/>
          <p:cNvSpPr>
            <a:spLocks noChangeArrowheads="1"/>
          </p:cNvSpPr>
          <p:nvPr/>
        </p:nvSpPr>
        <p:spPr bwMode="auto">
          <a:xfrm rot="16200000" flipV="1">
            <a:off x="5479269" y="3534569"/>
            <a:ext cx="2663825" cy="1444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166786" y="509588"/>
            <a:ext cx="8469339" cy="561975"/>
          </a:xfrm>
          <a:noFill/>
          <a:ln>
            <a:solidFill>
              <a:srgbClr val="FFC000"/>
            </a:solidFill>
          </a:ln>
        </p:spPr>
        <p:txBody>
          <a:bodyPr/>
          <a:lstStyle/>
          <a:p>
            <a:r>
              <a:rPr lang="en-GB" sz="2000" u="sng" dirty="0" smtClean="0">
                <a:solidFill>
                  <a:schemeClr val="bg2">
                    <a:lumMod val="75000"/>
                  </a:schemeClr>
                </a:solidFill>
              </a:rPr>
              <a:t>Findings about Joint Evaluations: </a:t>
            </a:r>
            <a:endParaRPr lang="en-GB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1144580" y="1554163"/>
            <a:ext cx="2665412" cy="21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Seven Months </a:t>
            </a: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144580" y="1763713"/>
            <a:ext cx="2665412" cy="43799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A large Steering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Group: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From Six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Gov: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Sida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, Netherlands,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Danida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</a:rPr>
              <a:t>Norad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 + Indonesia &amp; Sri Lanka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A team of 14 consultants   (60% Asian) + local teams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Seven months in total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4002088" y="1555750"/>
            <a:ext cx="2665412" cy="21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Seven deliverables</a:t>
            </a:r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4002088" y="1785938"/>
            <a:ext cx="2665412" cy="43576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3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printed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reports in 3 languages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Report on survey results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4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presentations in Europe and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4 in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countries in the region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report on learning on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the implementation of joint evaluations</a:t>
            </a:r>
          </a:p>
          <a:p>
            <a:pPr>
              <a:buFont typeface="Arial" charset="0"/>
              <a:buChar char="•"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53" name="Rectangle 18"/>
          <p:cNvSpPr>
            <a:spLocks noChangeArrowheads="1"/>
          </p:cNvSpPr>
          <p:nvPr/>
        </p:nvSpPr>
        <p:spPr bwMode="auto">
          <a:xfrm>
            <a:off x="7002463" y="1285875"/>
            <a:ext cx="2665412" cy="49291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4 Key Findings: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Still a need for actors that engage capacity in a long term  framework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endParaRPr lang="en-GB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The crucial need for the presence of a strong local state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endParaRPr lang="en-GB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Integrated, 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geographically  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based, not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</a:rPr>
              <a:t>sectoral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 approaches, work best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endParaRPr lang="en-GB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</a:rPr>
              <a:t>Contextual assessment is key to more linkages</a:t>
            </a:r>
            <a:endParaRPr lang="en-GB" sz="1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35" name="AutoShape 21"/>
          <p:cNvSpPr>
            <a:spLocks noChangeArrowheads="1"/>
          </p:cNvSpPr>
          <p:nvPr/>
        </p:nvSpPr>
        <p:spPr bwMode="auto">
          <a:xfrm rot="16200000" flipV="1">
            <a:off x="5477669" y="3534569"/>
            <a:ext cx="2663825" cy="1444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 ripple in develop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28385</TotalTime>
  <Words>1884</Words>
  <Application>Microsoft Office PowerPoint</Application>
  <PresentationFormat>Format A4 (210 x 297 mm)</PresentationFormat>
  <Paragraphs>366</Paragraphs>
  <Slides>38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A ripple in development</vt:lpstr>
      <vt:lpstr>Long Term Perspectives on the Response to the Indian Ocean Tsunami, 2004  </vt:lpstr>
      <vt:lpstr>The Tsunami:  Catastrophic and unique in scope</vt:lpstr>
      <vt:lpstr>Diapositive 3</vt:lpstr>
      <vt:lpstr>Diapositive 4</vt:lpstr>
      <vt:lpstr>Diapositive 5</vt:lpstr>
      <vt:lpstr>Diapositive 6</vt:lpstr>
      <vt:lpstr>Three steps to the conclusions: </vt:lpstr>
      <vt:lpstr>Three steps to the conclusions: </vt:lpstr>
      <vt:lpstr>Findings about Joint Evaluations: </vt:lpstr>
      <vt:lpstr>The five themes proposed in the ToR cover Quality of Life: </vt:lpstr>
      <vt:lpstr>The five themes proposed in the ToR cover Quality of Life: </vt:lpstr>
      <vt:lpstr>The five themes proposed in the ToR cover Quality of Life: </vt:lpstr>
      <vt:lpstr>The five themes proposed in the ToR cover Quality of Life: </vt:lpstr>
      <vt:lpstr>The five themes proposed in the ToR cover Quality of Life: </vt:lpstr>
      <vt:lpstr>Diapositive 15</vt:lpstr>
      <vt:lpstr>Diapositive 16</vt:lpstr>
      <vt:lpstr>Diapositive 17</vt:lpstr>
      <vt:lpstr>Thematic Area 2:  Livelihoods and Poverty Reduction</vt:lpstr>
      <vt:lpstr>Thematic Area 2:  Livelihoods and Poverty Reduction</vt:lpstr>
      <vt:lpstr>Thematic Area 2:  Livelihoods and Poverty Reduction</vt:lpstr>
      <vt:lpstr>Thematic Area 3:  Social Fabric and Community Development</vt:lpstr>
      <vt:lpstr>Thematic Area 4:  Hazard Risk Reduction</vt:lpstr>
      <vt:lpstr>Thematic Area 4:  Hazard Risk Reduction</vt:lpstr>
      <vt:lpstr>Thematic Area 4:  Hazard Risk Reduction</vt:lpstr>
      <vt:lpstr>Thematic Area 5:  Capacity Building </vt:lpstr>
      <vt:lpstr>Thematic Area 5:  Capacity Building </vt:lpstr>
      <vt:lpstr>Key Lessons to be Drawn </vt:lpstr>
      <vt:lpstr>Diapositive 28</vt:lpstr>
      <vt:lpstr>The Way Forward</vt:lpstr>
      <vt:lpstr>Recommendations:</vt:lpstr>
      <vt:lpstr>Recommendations:</vt:lpstr>
      <vt:lpstr>For Donor Governments </vt:lpstr>
      <vt:lpstr>For Donor Governments</vt:lpstr>
      <vt:lpstr>For Donor Governments</vt:lpstr>
      <vt:lpstr>For the United Nations, Red Cross and Red Crescent Movement, and NGOs </vt:lpstr>
      <vt:lpstr>For the United Nations, Red Cross and Red Crescent Movement, and NGOs </vt:lpstr>
      <vt:lpstr>For the United Nations, Red Cross and Red Crescent Movement, and NGOs </vt:lpstr>
      <vt:lpstr>In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Research</dc:title>
  <dc:subject>Evaluation</dc:subject>
  <dc:creator>Emery Brusset</dc:creator>
  <cp:keywords>LRRD2 Tsunami</cp:keywords>
  <cp:lastModifiedBy>Utilisateur Windows</cp:lastModifiedBy>
  <cp:revision>1490</cp:revision>
  <dcterms:created xsi:type="dcterms:W3CDTF">2006-08-21T15:53:30Z</dcterms:created>
  <dcterms:modified xsi:type="dcterms:W3CDTF">2009-10-19T09:14:16Z</dcterms:modified>
  <cp:category>Presentation</cp:category>
  <cp:contentStatus>Public</cp:contentStatus>
</cp:coreProperties>
</file>